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83" r:id="rId6"/>
    <p:sldId id="259" r:id="rId7"/>
    <p:sldId id="277" r:id="rId8"/>
    <p:sldId id="274" r:id="rId9"/>
    <p:sldId id="276" r:id="rId10"/>
    <p:sldId id="275" r:id="rId11"/>
    <p:sldId id="257" r:id="rId12"/>
    <p:sldId id="278" r:id="rId13"/>
    <p:sldId id="258" r:id="rId14"/>
    <p:sldId id="260" r:id="rId15"/>
    <p:sldId id="273" r:id="rId16"/>
    <p:sldId id="272" r:id="rId17"/>
    <p:sldId id="280" r:id="rId18"/>
    <p:sldId id="279" r:id="rId19"/>
    <p:sldId id="271" r:id="rId20"/>
    <p:sldId id="270" r:id="rId21"/>
    <p:sldId id="269" r:id="rId22"/>
    <p:sldId id="268" r:id="rId23"/>
    <p:sldId id="281" r:id="rId24"/>
    <p:sldId id="267"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a:srgbClr val="988256"/>
    <a:srgbClr val="5E5035"/>
    <a:srgbClr val="FFCC66"/>
    <a:srgbClr val="CC0099"/>
    <a:srgbClr val="0C2774"/>
    <a:srgbClr val="1B3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7565" autoAdjust="0"/>
  </p:normalViewPr>
  <p:slideViewPr>
    <p:cSldViewPr snapToGrid="0">
      <p:cViewPr varScale="1">
        <p:scale>
          <a:sx n="75" d="100"/>
          <a:sy n="75" d="100"/>
        </p:scale>
        <p:origin x="934"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982ECE-073D-40DE-8C2A-3D15883ECF97}"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C734D0F6-DCBB-4EDF-A7DC-FEBA852CDAAF}">
      <dgm:prSet phldrT="[Text]"/>
      <dgm:spPr/>
      <dgm:t>
        <a:bodyPr/>
        <a:lstStyle/>
        <a:p>
          <a:r>
            <a:rPr lang="en-US" dirty="0"/>
            <a:t>Regression models are imperfect</a:t>
          </a:r>
        </a:p>
      </dgm:t>
    </dgm:pt>
    <dgm:pt modelId="{290BA583-2E47-4E3E-8C8D-15E2407E99E8}" type="parTrans" cxnId="{540AAD34-3AF7-44D9-94EF-B4B89F46E88F}">
      <dgm:prSet/>
      <dgm:spPr/>
      <dgm:t>
        <a:bodyPr/>
        <a:lstStyle/>
        <a:p>
          <a:endParaRPr lang="en-US"/>
        </a:p>
      </dgm:t>
    </dgm:pt>
    <dgm:pt modelId="{A69416AD-C74D-43CA-89D0-1DC1279E3DF5}" type="sibTrans" cxnId="{540AAD34-3AF7-44D9-94EF-B4B89F46E88F}">
      <dgm:prSet/>
      <dgm:spPr/>
      <dgm:t>
        <a:bodyPr/>
        <a:lstStyle/>
        <a:p>
          <a:endParaRPr lang="en-US"/>
        </a:p>
      </dgm:t>
    </dgm:pt>
    <dgm:pt modelId="{646CDE74-95FF-444B-BDF7-B159F8FCCEE6}">
      <dgm:prSet phldrT="[Text]"/>
      <dgm:spPr/>
      <dgm:t>
        <a:bodyPr/>
        <a:lstStyle/>
        <a:p>
          <a:r>
            <a:rPr lang="en-US" dirty="0"/>
            <a:t>Vulnerabilities change, e.g., reinfections, new vaccines, treatments, and variants</a:t>
          </a:r>
        </a:p>
      </dgm:t>
    </dgm:pt>
    <dgm:pt modelId="{58F791DE-B740-4D3A-B7E4-D852B4A2B755}" type="parTrans" cxnId="{6ECDCEDD-CB9E-46B9-A487-555A9741B714}">
      <dgm:prSet/>
      <dgm:spPr/>
      <dgm:t>
        <a:bodyPr/>
        <a:lstStyle/>
        <a:p>
          <a:endParaRPr lang="en-US"/>
        </a:p>
      </dgm:t>
    </dgm:pt>
    <dgm:pt modelId="{FC26EF93-D97C-405D-9E31-1AA399B8D144}" type="sibTrans" cxnId="{6ECDCEDD-CB9E-46B9-A487-555A9741B714}">
      <dgm:prSet/>
      <dgm:spPr/>
      <dgm:t>
        <a:bodyPr/>
        <a:lstStyle/>
        <a:p>
          <a:endParaRPr lang="en-US"/>
        </a:p>
      </dgm:t>
    </dgm:pt>
    <dgm:pt modelId="{71260E5F-E643-4213-BF2A-3385814CC030}">
      <dgm:prSet phldrT="[Text]"/>
      <dgm:spPr/>
      <dgm:t>
        <a:bodyPr/>
        <a:lstStyle/>
        <a:p>
          <a:r>
            <a:rPr lang="en-US" dirty="0"/>
            <a:t>Many important outcomes beyond hospitalization and death</a:t>
          </a:r>
        </a:p>
      </dgm:t>
    </dgm:pt>
    <dgm:pt modelId="{C54463CF-5EBC-4D16-946A-87962C8EF658}" type="parTrans" cxnId="{FE31472B-8AC1-41E1-938B-6CFE4BC03AA8}">
      <dgm:prSet/>
      <dgm:spPr/>
      <dgm:t>
        <a:bodyPr/>
        <a:lstStyle/>
        <a:p>
          <a:endParaRPr lang="en-US"/>
        </a:p>
      </dgm:t>
    </dgm:pt>
    <dgm:pt modelId="{40BC60A7-1BF0-4B51-A431-48063CFE882C}" type="sibTrans" cxnId="{FE31472B-8AC1-41E1-938B-6CFE4BC03AA8}">
      <dgm:prSet/>
      <dgm:spPr/>
      <dgm:t>
        <a:bodyPr/>
        <a:lstStyle/>
        <a:p>
          <a:endParaRPr lang="en-US"/>
        </a:p>
      </dgm:t>
    </dgm:pt>
    <dgm:pt modelId="{46906711-76D0-473E-B223-666756CA68D8}" type="pres">
      <dgm:prSet presAssocID="{83982ECE-073D-40DE-8C2A-3D15883ECF97}" presName="Name0" presStyleCnt="0">
        <dgm:presLayoutVars>
          <dgm:dir/>
          <dgm:resizeHandles val="exact"/>
        </dgm:presLayoutVars>
      </dgm:prSet>
      <dgm:spPr/>
    </dgm:pt>
    <dgm:pt modelId="{CBA1C094-EF58-4E47-9E51-9D9F2AFAE58D}" type="pres">
      <dgm:prSet presAssocID="{83982ECE-073D-40DE-8C2A-3D15883ECF97}" presName="bkgdShp" presStyleLbl="alignAccFollowNode1" presStyleIdx="0" presStyleCnt="1"/>
      <dgm:spPr/>
    </dgm:pt>
    <dgm:pt modelId="{110651C5-2A67-4268-81AD-CCE8E5103AD9}" type="pres">
      <dgm:prSet presAssocID="{83982ECE-073D-40DE-8C2A-3D15883ECF97}" presName="linComp" presStyleCnt="0"/>
      <dgm:spPr/>
    </dgm:pt>
    <dgm:pt modelId="{4245B5E1-FB5C-41B6-886E-DE4D73451F48}" type="pres">
      <dgm:prSet presAssocID="{C734D0F6-DCBB-4EDF-A7DC-FEBA852CDAAF}" presName="compNode" presStyleCnt="0"/>
      <dgm:spPr/>
    </dgm:pt>
    <dgm:pt modelId="{9D4C478E-8C29-40B1-B68A-C7ED7B2BD33A}" type="pres">
      <dgm:prSet presAssocID="{C734D0F6-DCBB-4EDF-A7DC-FEBA852CDAAF}" presName="node" presStyleLbl="node1" presStyleIdx="0" presStyleCnt="3">
        <dgm:presLayoutVars>
          <dgm:bulletEnabled val="1"/>
        </dgm:presLayoutVars>
      </dgm:prSet>
      <dgm:spPr/>
    </dgm:pt>
    <dgm:pt modelId="{F574C292-3A7E-428C-83C7-23DB67BABEA7}" type="pres">
      <dgm:prSet presAssocID="{C734D0F6-DCBB-4EDF-A7DC-FEBA852CDAAF}" presName="invisiNode" presStyleLbl="node1" presStyleIdx="0" presStyleCnt="3"/>
      <dgm:spPr/>
    </dgm:pt>
    <dgm:pt modelId="{AF47CD76-5D7D-47A9-B25B-CAE5030754C0}" type="pres">
      <dgm:prSet presAssocID="{C734D0F6-DCBB-4EDF-A7DC-FEBA852CDAAF}" presName="imagNode" presStyleLbl="fgImgPlace1" presStyleIdx="0" presStyleCnt="3"/>
      <dgm:spPr>
        <a:blipFill rotWithShape="1">
          <a:blip xmlns:r="http://schemas.openxmlformats.org/officeDocument/2006/relationships" r:embed="rId1"/>
          <a:srcRect/>
          <a:stretch>
            <a:fillRect t="-50000" b="-50000"/>
          </a:stretch>
        </a:blipFill>
      </dgm:spPr>
    </dgm:pt>
    <dgm:pt modelId="{5E420E2D-5101-4EC5-A0FA-0858ADF39C41}" type="pres">
      <dgm:prSet presAssocID="{A69416AD-C74D-43CA-89D0-1DC1279E3DF5}" presName="sibTrans" presStyleLbl="sibTrans2D1" presStyleIdx="0" presStyleCnt="0"/>
      <dgm:spPr/>
    </dgm:pt>
    <dgm:pt modelId="{99AB9795-F9F3-43D7-9525-710E7C99A726}" type="pres">
      <dgm:prSet presAssocID="{646CDE74-95FF-444B-BDF7-B159F8FCCEE6}" presName="compNode" presStyleCnt="0"/>
      <dgm:spPr/>
    </dgm:pt>
    <dgm:pt modelId="{25EE379B-5DF1-4F80-AE59-396BF86CACC3}" type="pres">
      <dgm:prSet presAssocID="{646CDE74-95FF-444B-BDF7-B159F8FCCEE6}" presName="node" presStyleLbl="node1" presStyleIdx="1" presStyleCnt="3">
        <dgm:presLayoutVars>
          <dgm:bulletEnabled val="1"/>
        </dgm:presLayoutVars>
      </dgm:prSet>
      <dgm:spPr/>
    </dgm:pt>
    <dgm:pt modelId="{E594420A-1980-4CFC-91CC-934BF32F6614}" type="pres">
      <dgm:prSet presAssocID="{646CDE74-95FF-444B-BDF7-B159F8FCCEE6}" presName="invisiNode" presStyleLbl="node1" presStyleIdx="1" presStyleCnt="3"/>
      <dgm:spPr/>
    </dgm:pt>
    <dgm:pt modelId="{A98176A5-3F83-4EC5-9816-37A020FD863D}" type="pres">
      <dgm:prSet presAssocID="{646CDE74-95FF-444B-BDF7-B159F8FCCEE6}" presName="imagNode" presStyleLbl="fgImgPlace1" presStyleIdx="1" presStyleCnt="3" custLinFactNeighborX="0"/>
      <dgm:spPr>
        <a:blipFill rotWithShape="1">
          <a:blip xmlns:r="http://schemas.openxmlformats.org/officeDocument/2006/relationships" r:embed="rId2"/>
          <a:srcRect/>
          <a:stretch>
            <a:fillRect t="-42000" b="-42000"/>
          </a:stretch>
        </a:blipFill>
      </dgm:spPr>
    </dgm:pt>
    <dgm:pt modelId="{72EEF2D6-9965-4370-A4D3-D0031AA4CED4}" type="pres">
      <dgm:prSet presAssocID="{FC26EF93-D97C-405D-9E31-1AA399B8D144}" presName="sibTrans" presStyleLbl="sibTrans2D1" presStyleIdx="0" presStyleCnt="0"/>
      <dgm:spPr/>
    </dgm:pt>
    <dgm:pt modelId="{0F2280DD-C71A-4D41-BD5F-BA24189D9406}" type="pres">
      <dgm:prSet presAssocID="{71260E5F-E643-4213-BF2A-3385814CC030}" presName="compNode" presStyleCnt="0"/>
      <dgm:spPr/>
    </dgm:pt>
    <dgm:pt modelId="{1F481328-E4AC-47B4-AA40-A16BC19AB98F}" type="pres">
      <dgm:prSet presAssocID="{71260E5F-E643-4213-BF2A-3385814CC030}" presName="node" presStyleLbl="node1" presStyleIdx="2" presStyleCnt="3">
        <dgm:presLayoutVars>
          <dgm:bulletEnabled val="1"/>
        </dgm:presLayoutVars>
      </dgm:prSet>
      <dgm:spPr/>
    </dgm:pt>
    <dgm:pt modelId="{875346B5-121E-4BE0-9B20-298494D84ED3}" type="pres">
      <dgm:prSet presAssocID="{71260E5F-E643-4213-BF2A-3385814CC030}" presName="invisiNode" presStyleLbl="node1" presStyleIdx="2" presStyleCnt="3"/>
      <dgm:spPr/>
    </dgm:pt>
    <dgm:pt modelId="{D8F0FDA0-566B-433D-B4E9-27E0F706F110}" type="pres">
      <dgm:prSet presAssocID="{71260E5F-E643-4213-BF2A-3385814CC030}"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147000" b="-147000"/>
          </a:stretch>
        </a:blipFill>
      </dgm:spPr>
    </dgm:pt>
  </dgm:ptLst>
  <dgm:cxnLst>
    <dgm:cxn modelId="{FE31472B-8AC1-41E1-938B-6CFE4BC03AA8}" srcId="{83982ECE-073D-40DE-8C2A-3D15883ECF97}" destId="{71260E5F-E643-4213-BF2A-3385814CC030}" srcOrd="2" destOrd="0" parTransId="{C54463CF-5EBC-4D16-946A-87962C8EF658}" sibTransId="{40BC60A7-1BF0-4B51-A431-48063CFE882C}"/>
    <dgm:cxn modelId="{540AAD34-3AF7-44D9-94EF-B4B89F46E88F}" srcId="{83982ECE-073D-40DE-8C2A-3D15883ECF97}" destId="{C734D0F6-DCBB-4EDF-A7DC-FEBA852CDAAF}" srcOrd="0" destOrd="0" parTransId="{290BA583-2E47-4E3E-8C8D-15E2407E99E8}" sibTransId="{A69416AD-C74D-43CA-89D0-1DC1279E3DF5}"/>
    <dgm:cxn modelId="{7BCCE438-2C6D-437A-BA84-AB8034EC8404}" type="presOf" srcId="{646CDE74-95FF-444B-BDF7-B159F8FCCEE6}" destId="{25EE379B-5DF1-4F80-AE59-396BF86CACC3}" srcOrd="0" destOrd="0" presId="urn:microsoft.com/office/officeart/2005/8/layout/pList2"/>
    <dgm:cxn modelId="{ECCDE75D-BB80-4111-B26C-8CBBCCB737DC}" type="presOf" srcId="{C734D0F6-DCBB-4EDF-A7DC-FEBA852CDAAF}" destId="{9D4C478E-8C29-40B1-B68A-C7ED7B2BD33A}" srcOrd="0" destOrd="0" presId="urn:microsoft.com/office/officeart/2005/8/layout/pList2"/>
    <dgm:cxn modelId="{077BB76C-1575-4DDD-82D5-12B7D182E1E1}" type="presOf" srcId="{83982ECE-073D-40DE-8C2A-3D15883ECF97}" destId="{46906711-76D0-473E-B223-666756CA68D8}" srcOrd="0" destOrd="0" presId="urn:microsoft.com/office/officeart/2005/8/layout/pList2"/>
    <dgm:cxn modelId="{75202059-D46F-4560-BE4D-E1AABE4DF68B}" type="presOf" srcId="{FC26EF93-D97C-405D-9E31-1AA399B8D144}" destId="{72EEF2D6-9965-4370-A4D3-D0031AA4CED4}" srcOrd="0" destOrd="0" presId="urn:microsoft.com/office/officeart/2005/8/layout/pList2"/>
    <dgm:cxn modelId="{887406A7-6242-417D-BC51-D143153AC463}" type="presOf" srcId="{A69416AD-C74D-43CA-89D0-1DC1279E3DF5}" destId="{5E420E2D-5101-4EC5-A0FA-0858ADF39C41}" srcOrd="0" destOrd="0" presId="urn:microsoft.com/office/officeart/2005/8/layout/pList2"/>
    <dgm:cxn modelId="{6ECDCEDD-CB9E-46B9-A487-555A9741B714}" srcId="{83982ECE-073D-40DE-8C2A-3D15883ECF97}" destId="{646CDE74-95FF-444B-BDF7-B159F8FCCEE6}" srcOrd="1" destOrd="0" parTransId="{58F791DE-B740-4D3A-B7E4-D852B4A2B755}" sibTransId="{FC26EF93-D97C-405D-9E31-1AA399B8D144}"/>
    <dgm:cxn modelId="{3C04A2FC-2A74-4802-8A17-B2AF147ED2A6}" type="presOf" srcId="{71260E5F-E643-4213-BF2A-3385814CC030}" destId="{1F481328-E4AC-47B4-AA40-A16BC19AB98F}" srcOrd="0" destOrd="0" presId="urn:microsoft.com/office/officeart/2005/8/layout/pList2"/>
    <dgm:cxn modelId="{4D73C3C5-5C19-4D9F-BD22-C7353F811F23}" type="presParOf" srcId="{46906711-76D0-473E-B223-666756CA68D8}" destId="{CBA1C094-EF58-4E47-9E51-9D9F2AFAE58D}" srcOrd="0" destOrd="0" presId="urn:microsoft.com/office/officeart/2005/8/layout/pList2"/>
    <dgm:cxn modelId="{4797F6F9-A72D-495B-A6FB-893C255FA3A9}" type="presParOf" srcId="{46906711-76D0-473E-B223-666756CA68D8}" destId="{110651C5-2A67-4268-81AD-CCE8E5103AD9}" srcOrd="1" destOrd="0" presId="urn:microsoft.com/office/officeart/2005/8/layout/pList2"/>
    <dgm:cxn modelId="{CF418B9E-6B5C-4EEB-8707-2FDE93C70FD9}" type="presParOf" srcId="{110651C5-2A67-4268-81AD-CCE8E5103AD9}" destId="{4245B5E1-FB5C-41B6-886E-DE4D73451F48}" srcOrd="0" destOrd="0" presId="urn:microsoft.com/office/officeart/2005/8/layout/pList2"/>
    <dgm:cxn modelId="{EE762BB7-51D5-4C2B-8EDE-2D4C1A19391D}" type="presParOf" srcId="{4245B5E1-FB5C-41B6-886E-DE4D73451F48}" destId="{9D4C478E-8C29-40B1-B68A-C7ED7B2BD33A}" srcOrd="0" destOrd="0" presId="urn:microsoft.com/office/officeart/2005/8/layout/pList2"/>
    <dgm:cxn modelId="{7FD497DC-0025-4602-A395-383E72CB9701}" type="presParOf" srcId="{4245B5E1-FB5C-41B6-886E-DE4D73451F48}" destId="{F574C292-3A7E-428C-83C7-23DB67BABEA7}" srcOrd="1" destOrd="0" presId="urn:microsoft.com/office/officeart/2005/8/layout/pList2"/>
    <dgm:cxn modelId="{8B8E5F01-E1EB-4C33-B4BE-937DB58D7888}" type="presParOf" srcId="{4245B5E1-FB5C-41B6-886E-DE4D73451F48}" destId="{AF47CD76-5D7D-47A9-B25B-CAE5030754C0}" srcOrd="2" destOrd="0" presId="urn:microsoft.com/office/officeart/2005/8/layout/pList2"/>
    <dgm:cxn modelId="{BA028FDE-F6A0-4508-BFE3-081114A3DC6A}" type="presParOf" srcId="{110651C5-2A67-4268-81AD-CCE8E5103AD9}" destId="{5E420E2D-5101-4EC5-A0FA-0858ADF39C41}" srcOrd="1" destOrd="0" presId="urn:microsoft.com/office/officeart/2005/8/layout/pList2"/>
    <dgm:cxn modelId="{130ED778-B888-4C29-A63A-81AC5AEFBF9F}" type="presParOf" srcId="{110651C5-2A67-4268-81AD-CCE8E5103AD9}" destId="{99AB9795-F9F3-43D7-9525-710E7C99A726}" srcOrd="2" destOrd="0" presId="urn:microsoft.com/office/officeart/2005/8/layout/pList2"/>
    <dgm:cxn modelId="{7C245580-84F7-4DF3-9EDF-8D00859105DA}" type="presParOf" srcId="{99AB9795-F9F3-43D7-9525-710E7C99A726}" destId="{25EE379B-5DF1-4F80-AE59-396BF86CACC3}" srcOrd="0" destOrd="0" presId="urn:microsoft.com/office/officeart/2005/8/layout/pList2"/>
    <dgm:cxn modelId="{48E39AE4-35F0-400F-9DC5-B07E357C77FD}" type="presParOf" srcId="{99AB9795-F9F3-43D7-9525-710E7C99A726}" destId="{E594420A-1980-4CFC-91CC-934BF32F6614}" srcOrd="1" destOrd="0" presId="urn:microsoft.com/office/officeart/2005/8/layout/pList2"/>
    <dgm:cxn modelId="{26EE8EF0-D007-4F01-BD81-FFFA86190320}" type="presParOf" srcId="{99AB9795-F9F3-43D7-9525-710E7C99A726}" destId="{A98176A5-3F83-4EC5-9816-37A020FD863D}" srcOrd="2" destOrd="0" presId="urn:microsoft.com/office/officeart/2005/8/layout/pList2"/>
    <dgm:cxn modelId="{B574FC0B-C252-4E2A-83AF-663247761597}" type="presParOf" srcId="{110651C5-2A67-4268-81AD-CCE8E5103AD9}" destId="{72EEF2D6-9965-4370-A4D3-D0031AA4CED4}" srcOrd="3" destOrd="0" presId="urn:microsoft.com/office/officeart/2005/8/layout/pList2"/>
    <dgm:cxn modelId="{108BA802-19DF-4F08-A430-B61750C7BE2E}" type="presParOf" srcId="{110651C5-2A67-4268-81AD-CCE8E5103AD9}" destId="{0F2280DD-C71A-4D41-BD5F-BA24189D9406}" srcOrd="4" destOrd="0" presId="urn:microsoft.com/office/officeart/2005/8/layout/pList2"/>
    <dgm:cxn modelId="{7595722A-70C8-4523-A962-03EFDCA99280}" type="presParOf" srcId="{0F2280DD-C71A-4D41-BD5F-BA24189D9406}" destId="{1F481328-E4AC-47B4-AA40-A16BC19AB98F}" srcOrd="0" destOrd="0" presId="urn:microsoft.com/office/officeart/2005/8/layout/pList2"/>
    <dgm:cxn modelId="{3413AEBF-262E-41C8-87BF-A2067761E277}" type="presParOf" srcId="{0F2280DD-C71A-4D41-BD5F-BA24189D9406}" destId="{875346B5-121E-4BE0-9B20-298494D84ED3}" srcOrd="1" destOrd="0" presId="urn:microsoft.com/office/officeart/2005/8/layout/pList2"/>
    <dgm:cxn modelId="{AAFECB9B-084B-4EB9-89CB-12653BC56D9A}" type="presParOf" srcId="{0F2280DD-C71A-4D41-BD5F-BA24189D9406}" destId="{D8F0FDA0-566B-433D-B4E9-27E0F706F110}"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1C094-EF58-4E47-9E51-9D9F2AFAE58D}">
      <dsp:nvSpPr>
        <dsp:cNvPr id="0" name=""/>
        <dsp:cNvSpPr/>
      </dsp:nvSpPr>
      <dsp:spPr>
        <a:xfrm>
          <a:off x="0" y="0"/>
          <a:ext cx="12153898" cy="13936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47CD76-5D7D-47A9-B25B-CAE5030754C0}">
      <dsp:nvSpPr>
        <dsp:cNvPr id="0" name=""/>
        <dsp:cNvSpPr/>
      </dsp:nvSpPr>
      <dsp:spPr>
        <a:xfrm>
          <a:off x="364616" y="185819"/>
          <a:ext cx="3570207" cy="1022005"/>
        </a:xfrm>
        <a:prstGeom prst="roundRect">
          <a:avLst>
            <a:gd name="adj" fmla="val 10000"/>
          </a:avLst>
        </a:prstGeom>
        <a:blipFill rotWithShape="1">
          <a:blip xmlns:r="http://schemas.openxmlformats.org/officeDocument/2006/relationships" r:embed="rId1"/>
          <a:srcRect/>
          <a:stretch>
            <a:fillRect t="-50000" b="-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4C478E-8C29-40B1-B68A-C7ED7B2BD33A}">
      <dsp:nvSpPr>
        <dsp:cNvPr id="0" name=""/>
        <dsp:cNvSpPr/>
      </dsp:nvSpPr>
      <dsp:spPr>
        <a:xfrm rot="10800000">
          <a:off x="364616" y="1393643"/>
          <a:ext cx="3570207" cy="170334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Regression models are imperfect</a:t>
          </a:r>
        </a:p>
      </dsp:txBody>
      <dsp:txXfrm rot="10800000">
        <a:off x="417000" y="1393643"/>
        <a:ext cx="3465439" cy="1650958"/>
      </dsp:txXfrm>
    </dsp:sp>
    <dsp:sp modelId="{A98176A5-3F83-4EC5-9816-37A020FD863D}">
      <dsp:nvSpPr>
        <dsp:cNvPr id="0" name=""/>
        <dsp:cNvSpPr/>
      </dsp:nvSpPr>
      <dsp:spPr>
        <a:xfrm>
          <a:off x="4291845" y="185819"/>
          <a:ext cx="3570207" cy="1022005"/>
        </a:xfrm>
        <a:prstGeom prst="roundRect">
          <a:avLst>
            <a:gd name="adj" fmla="val 10000"/>
          </a:avLst>
        </a:prstGeom>
        <a:blipFill rotWithShape="1">
          <a:blip xmlns:r="http://schemas.openxmlformats.org/officeDocument/2006/relationships" r:embed="rId2"/>
          <a:srcRect/>
          <a:stretch>
            <a:fillRect t="-42000" b="-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EE379B-5DF1-4F80-AE59-396BF86CACC3}">
      <dsp:nvSpPr>
        <dsp:cNvPr id="0" name=""/>
        <dsp:cNvSpPr/>
      </dsp:nvSpPr>
      <dsp:spPr>
        <a:xfrm rot="10800000">
          <a:off x="4291845" y="1393643"/>
          <a:ext cx="3570207" cy="170334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Vulnerabilities change, e.g., reinfections, new vaccines, treatments, and variants</a:t>
          </a:r>
        </a:p>
      </dsp:txBody>
      <dsp:txXfrm rot="10800000">
        <a:off x="4344229" y="1393643"/>
        <a:ext cx="3465439" cy="1650958"/>
      </dsp:txXfrm>
    </dsp:sp>
    <dsp:sp modelId="{D8F0FDA0-566B-433D-B4E9-27E0F706F110}">
      <dsp:nvSpPr>
        <dsp:cNvPr id="0" name=""/>
        <dsp:cNvSpPr/>
      </dsp:nvSpPr>
      <dsp:spPr>
        <a:xfrm>
          <a:off x="8219073" y="185819"/>
          <a:ext cx="3570207" cy="1022005"/>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147000" b="-1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481328-E4AC-47B4-AA40-A16BC19AB98F}">
      <dsp:nvSpPr>
        <dsp:cNvPr id="0" name=""/>
        <dsp:cNvSpPr/>
      </dsp:nvSpPr>
      <dsp:spPr>
        <a:xfrm rot="10800000">
          <a:off x="8219073" y="1393643"/>
          <a:ext cx="3570207" cy="170334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Many important outcomes beyond hospitalization and death</a:t>
          </a:r>
        </a:p>
      </dsp:txBody>
      <dsp:txXfrm rot="10800000">
        <a:off x="8271457" y="1393643"/>
        <a:ext cx="3465439" cy="165095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ABA21-3635-4D43-9D1A-CBF3921B28B6}"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C1FBD-842D-4BAC-A541-7EEB233C9E15}" type="slidenum">
              <a:rPr lang="en-US" smtClean="0"/>
              <a:t>‹#›</a:t>
            </a:fld>
            <a:endParaRPr lang="en-US"/>
          </a:p>
        </p:txBody>
      </p:sp>
    </p:spTree>
    <p:extLst>
      <p:ext uri="{BB962C8B-B14F-4D97-AF65-F5344CB8AC3E}">
        <p14:creationId xmlns:p14="http://schemas.microsoft.com/office/powerpoint/2010/main" val="392352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pays homage to Jacob Cohen’s (1990) statistical primer, “Things I have Learned (So Far)”</a:t>
            </a:r>
          </a:p>
          <a:p>
            <a:r>
              <a:rPr lang="en-US" dirty="0"/>
              <a:t>https://tech.me.holycross.edu/files/2015/03/Cohen_1990.pdf</a:t>
            </a:r>
          </a:p>
        </p:txBody>
      </p:sp>
      <p:sp>
        <p:nvSpPr>
          <p:cNvPr id="4" name="Slide Number Placeholder 3"/>
          <p:cNvSpPr>
            <a:spLocks noGrp="1"/>
          </p:cNvSpPr>
          <p:nvPr>
            <p:ph type="sldNum" sz="quarter" idx="5"/>
          </p:nvPr>
        </p:nvSpPr>
        <p:spPr/>
        <p:txBody>
          <a:bodyPr/>
          <a:lstStyle/>
          <a:p>
            <a:fld id="{309C1FBD-842D-4BAC-A541-7EEB233C9E15}" type="slidenum">
              <a:rPr lang="en-US" smtClean="0"/>
              <a:t>1</a:t>
            </a:fld>
            <a:endParaRPr lang="en-US"/>
          </a:p>
        </p:txBody>
      </p:sp>
    </p:spTree>
    <p:extLst>
      <p:ext uri="{BB962C8B-B14F-4D97-AF65-F5344CB8AC3E}">
        <p14:creationId xmlns:p14="http://schemas.microsoft.com/office/powerpoint/2010/main" val="274752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personal adaptation of the Swiss Cheese model (pmc19.com)</a:t>
            </a:r>
          </a:p>
        </p:txBody>
      </p:sp>
      <p:sp>
        <p:nvSpPr>
          <p:cNvPr id="4" name="Slide Number Placeholder 3"/>
          <p:cNvSpPr>
            <a:spLocks noGrp="1"/>
          </p:cNvSpPr>
          <p:nvPr>
            <p:ph type="sldNum" sz="quarter" idx="5"/>
          </p:nvPr>
        </p:nvSpPr>
        <p:spPr/>
        <p:txBody>
          <a:bodyPr/>
          <a:lstStyle/>
          <a:p>
            <a:fld id="{309C1FBD-842D-4BAC-A541-7EEB233C9E15}" type="slidenum">
              <a:rPr lang="en-US" smtClean="0"/>
              <a:t>10</a:t>
            </a:fld>
            <a:endParaRPr lang="en-US"/>
          </a:p>
        </p:txBody>
      </p:sp>
    </p:spTree>
    <p:extLst>
      <p:ext uri="{BB962C8B-B14F-4D97-AF65-F5344CB8AC3E}">
        <p14:creationId xmlns:p14="http://schemas.microsoft.com/office/powerpoint/2010/main" val="70738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https://twitter.com/CorsIAQ/status/1533990036294643712</a:t>
            </a:r>
          </a:p>
        </p:txBody>
      </p:sp>
      <p:sp>
        <p:nvSpPr>
          <p:cNvPr id="4" name="Slide Number Placeholder 3"/>
          <p:cNvSpPr>
            <a:spLocks noGrp="1"/>
          </p:cNvSpPr>
          <p:nvPr>
            <p:ph type="sldNum" sz="quarter" idx="5"/>
          </p:nvPr>
        </p:nvSpPr>
        <p:spPr/>
        <p:txBody>
          <a:bodyPr/>
          <a:lstStyle/>
          <a:p>
            <a:fld id="{309C1FBD-842D-4BAC-A541-7EEB233C9E15}" type="slidenum">
              <a:rPr lang="en-US" smtClean="0"/>
              <a:t>11</a:t>
            </a:fld>
            <a:endParaRPr lang="en-US"/>
          </a:p>
        </p:txBody>
      </p:sp>
    </p:spTree>
    <p:extLst>
      <p:ext uri="{BB962C8B-B14F-4D97-AF65-F5344CB8AC3E}">
        <p14:creationId xmlns:p14="http://schemas.microsoft.com/office/powerpoint/2010/main" val="3752577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https://twitter.com/michaelmina_lab/status/1472024457640394756</a:t>
            </a:r>
          </a:p>
        </p:txBody>
      </p:sp>
      <p:sp>
        <p:nvSpPr>
          <p:cNvPr id="4" name="Slide Number Placeholder 3"/>
          <p:cNvSpPr>
            <a:spLocks noGrp="1"/>
          </p:cNvSpPr>
          <p:nvPr>
            <p:ph type="sldNum" sz="quarter" idx="5"/>
          </p:nvPr>
        </p:nvSpPr>
        <p:spPr/>
        <p:txBody>
          <a:bodyPr/>
          <a:lstStyle/>
          <a:p>
            <a:fld id="{309C1FBD-842D-4BAC-A541-7EEB233C9E15}" type="slidenum">
              <a:rPr lang="en-US" smtClean="0"/>
              <a:t>12</a:t>
            </a:fld>
            <a:endParaRPr lang="en-US"/>
          </a:p>
        </p:txBody>
      </p:sp>
    </p:spTree>
    <p:extLst>
      <p:ext uri="{BB962C8B-B14F-4D97-AF65-F5344CB8AC3E}">
        <p14:creationId xmlns:p14="http://schemas.microsoft.com/office/powerpoint/2010/main" val="315887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of procedure masks test (bottom left image):</a:t>
            </a:r>
          </a:p>
          <a:p>
            <a:r>
              <a:rPr lang="en-US" dirty="0"/>
              <a:t>https://twitter.com/jeremychrysler/status/1298354698425114624</a:t>
            </a:r>
          </a:p>
          <a:p>
            <a:endParaRPr lang="en-US" dirty="0"/>
          </a:p>
          <a:p>
            <a:r>
              <a:rPr lang="en-US" dirty="0"/>
              <a:t>High Quality shown:</a:t>
            </a:r>
          </a:p>
          <a:p>
            <a:r>
              <a:rPr lang="en-US" dirty="0"/>
              <a:t>3M Aura</a:t>
            </a:r>
          </a:p>
          <a:p>
            <a:r>
              <a:rPr lang="en-US" dirty="0" err="1"/>
              <a:t>Airgami</a:t>
            </a:r>
            <a:endParaRPr lang="en-US" dirty="0"/>
          </a:p>
          <a:p>
            <a:r>
              <a:rPr lang="en-US" dirty="0" err="1"/>
              <a:t>Powecom</a:t>
            </a:r>
            <a:r>
              <a:rPr lang="en-US" dirty="0"/>
              <a:t> KN95 w/</a:t>
            </a:r>
            <a:r>
              <a:rPr lang="en-US" dirty="0" err="1"/>
              <a:t>headstraps</a:t>
            </a:r>
            <a:endParaRPr lang="en-US" dirty="0"/>
          </a:p>
          <a:p>
            <a:endParaRPr lang="en-US" dirty="0"/>
          </a:p>
          <a:p>
            <a:r>
              <a:rPr lang="en-US" dirty="0"/>
              <a:t>Highest Quality shown:</a:t>
            </a:r>
          </a:p>
          <a:p>
            <a:r>
              <a:rPr lang="en-US" dirty="0"/>
              <a:t>GVS </a:t>
            </a:r>
            <a:r>
              <a:rPr lang="en-US" dirty="0" err="1"/>
              <a:t>Elipse</a:t>
            </a:r>
            <a:endParaRPr lang="en-US" dirty="0"/>
          </a:p>
          <a:p>
            <a:r>
              <a:rPr lang="en-US" dirty="0" err="1"/>
              <a:t>Envo</a:t>
            </a:r>
            <a:r>
              <a:rPr lang="en-US" dirty="0"/>
              <a:t> Mask</a:t>
            </a:r>
          </a:p>
          <a:p>
            <a:r>
              <a:rPr lang="en-US" dirty="0"/>
              <a:t>Prescient Breathe 2</a:t>
            </a:r>
          </a:p>
          <a:p>
            <a:r>
              <a:rPr lang="en-US" dirty="0"/>
              <a:t>Breathe99 B2 mask (went out of business, being retooled, now on pre-sale at </a:t>
            </a:r>
            <a:r>
              <a:rPr lang="en-US" dirty="0" err="1"/>
              <a:t>Armbrust</a:t>
            </a:r>
            <a:r>
              <a:rPr lang="en-US" dirty="0"/>
              <a:t>)</a:t>
            </a:r>
          </a:p>
          <a:p>
            <a:r>
              <a:rPr lang="en-US" dirty="0"/>
              <a:t>Flo Mask (large adult size, also available in small and in children’s size). I am wearing the Flo Mask, my oldest child has worn the kiddy version for &gt;1.5 years</a:t>
            </a:r>
          </a:p>
        </p:txBody>
      </p:sp>
      <p:sp>
        <p:nvSpPr>
          <p:cNvPr id="4" name="Slide Number Placeholder 3"/>
          <p:cNvSpPr>
            <a:spLocks noGrp="1"/>
          </p:cNvSpPr>
          <p:nvPr>
            <p:ph type="sldNum" sz="quarter" idx="5"/>
          </p:nvPr>
        </p:nvSpPr>
        <p:spPr/>
        <p:txBody>
          <a:bodyPr/>
          <a:lstStyle/>
          <a:p>
            <a:fld id="{309C1FBD-842D-4BAC-A541-7EEB233C9E15}" type="slidenum">
              <a:rPr lang="en-US" smtClean="0"/>
              <a:t>13</a:t>
            </a:fld>
            <a:endParaRPr lang="en-US"/>
          </a:p>
        </p:txBody>
      </p:sp>
    </p:spTree>
    <p:extLst>
      <p:ext uri="{BB962C8B-B14F-4D97-AF65-F5344CB8AC3E}">
        <p14:creationId xmlns:p14="http://schemas.microsoft.com/office/powerpoint/2010/main" val="2969745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Mask sizing based on my personal experience w/giving out thousands of masks. Aaron Collins (mask nerd) reports a similar heuristic for sizing. All else equal, start with the 3M Aura. They fit most and you can get small packs to test out from Home Depot. If too small, consider the 3M </a:t>
            </a:r>
            <a:r>
              <a:rPr lang="en-US" dirty="0" err="1"/>
              <a:t>Vflex</a:t>
            </a:r>
            <a:r>
              <a:rPr lang="en-US" dirty="0"/>
              <a:t>. If too big, consider the 3M </a:t>
            </a:r>
            <a:r>
              <a:rPr lang="en-US" dirty="0" err="1"/>
              <a:t>Vflex</a:t>
            </a:r>
            <a:r>
              <a:rPr lang="en-US" dirty="0"/>
              <a:t> S (low cost) or CAN99 (pricy). </a:t>
            </a:r>
          </a:p>
          <a:p>
            <a:endParaRPr lang="en-US" dirty="0"/>
          </a:p>
          <a:p>
            <a:endParaRPr lang="en-US" dirty="0"/>
          </a:p>
          <a:p>
            <a:r>
              <a:rPr lang="en-US" dirty="0"/>
              <a:t>DIY fit testing tips:</a:t>
            </a:r>
          </a:p>
          <a:p>
            <a:r>
              <a:rPr lang="en-US" dirty="0"/>
              <a:t>https://twitter.com/michael_hoerger/status/1604020083189219330</a:t>
            </a:r>
          </a:p>
          <a:p>
            <a:r>
              <a:rPr lang="en-US" dirty="0"/>
              <a:t>https://twitter.com/amandalhu/status/1523404690423095296</a:t>
            </a:r>
          </a:p>
          <a:p>
            <a:r>
              <a:rPr lang="en-US" dirty="0"/>
              <a:t>https://twitter.com/__philipn__/status/1523517311415513090</a:t>
            </a:r>
          </a:p>
        </p:txBody>
      </p:sp>
      <p:sp>
        <p:nvSpPr>
          <p:cNvPr id="4" name="Slide Number Placeholder 3"/>
          <p:cNvSpPr>
            <a:spLocks noGrp="1"/>
          </p:cNvSpPr>
          <p:nvPr>
            <p:ph type="sldNum" sz="quarter" idx="5"/>
          </p:nvPr>
        </p:nvSpPr>
        <p:spPr/>
        <p:txBody>
          <a:bodyPr/>
          <a:lstStyle/>
          <a:p>
            <a:fld id="{309C1FBD-842D-4BAC-A541-7EEB233C9E15}" type="slidenum">
              <a:rPr lang="en-US" smtClean="0"/>
              <a:t>14</a:t>
            </a:fld>
            <a:endParaRPr lang="en-US"/>
          </a:p>
        </p:txBody>
      </p:sp>
    </p:spTree>
    <p:extLst>
      <p:ext uri="{BB962C8B-B14F-4D97-AF65-F5344CB8AC3E}">
        <p14:creationId xmlns:p14="http://schemas.microsoft.com/office/powerpoint/2010/main" val="2304846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https://www.usatoday.com/story/life/reviewed/2023/01/06/how-know-if-n-95-kn-95-face-mask-real-prevent-covid/11002606002/</a:t>
            </a:r>
          </a:p>
          <a:p>
            <a:r>
              <a:rPr lang="en-US" dirty="0"/>
              <a:t>https://www.nola.com/news/coronavirus/are-those-free-n95-masks-at-new-orleans-libraries-the-real-deal-it-doesnt-appear/article_a918f9d4-757a-11ec-9958-37dceef9b10c.html</a:t>
            </a:r>
          </a:p>
        </p:txBody>
      </p:sp>
      <p:sp>
        <p:nvSpPr>
          <p:cNvPr id="4" name="Slide Number Placeholder 3"/>
          <p:cNvSpPr>
            <a:spLocks noGrp="1"/>
          </p:cNvSpPr>
          <p:nvPr>
            <p:ph type="sldNum" sz="quarter" idx="5"/>
          </p:nvPr>
        </p:nvSpPr>
        <p:spPr/>
        <p:txBody>
          <a:bodyPr/>
          <a:lstStyle/>
          <a:p>
            <a:fld id="{309C1FBD-842D-4BAC-A541-7EEB233C9E15}" type="slidenum">
              <a:rPr lang="en-US" smtClean="0"/>
              <a:t>15</a:t>
            </a:fld>
            <a:endParaRPr lang="en-US"/>
          </a:p>
        </p:txBody>
      </p:sp>
    </p:spTree>
    <p:extLst>
      <p:ext uri="{BB962C8B-B14F-4D97-AF65-F5344CB8AC3E}">
        <p14:creationId xmlns:p14="http://schemas.microsoft.com/office/powerpoint/2010/main" val="360809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https://bettermasks.its-airborne.org/</a:t>
            </a:r>
          </a:p>
          <a:p>
            <a:r>
              <a:rPr lang="en-US" dirty="0"/>
              <a:t>https://twitter.com/JuliaRaifman/status/1598675053016748035</a:t>
            </a:r>
          </a:p>
        </p:txBody>
      </p:sp>
      <p:sp>
        <p:nvSpPr>
          <p:cNvPr id="4" name="Slide Number Placeholder 3"/>
          <p:cNvSpPr>
            <a:spLocks noGrp="1"/>
          </p:cNvSpPr>
          <p:nvPr>
            <p:ph type="sldNum" sz="quarter" idx="5"/>
          </p:nvPr>
        </p:nvSpPr>
        <p:spPr/>
        <p:txBody>
          <a:bodyPr/>
          <a:lstStyle/>
          <a:p>
            <a:fld id="{309C1FBD-842D-4BAC-A541-7EEB233C9E15}" type="slidenum">
              <a:rPr lang="en-US" smtClean="0"/>
              <a:t>16</a:t>
            </a:fld>
            <a:endParaRPr lang="en-US"/>
          </a:p>
        </p:txBody>
      </p:sp>
    </p:spTree>
    <p:extLst>
      <p:ext uri="{BB962C8B-B14F-4D97-AF65-F5344CB8AC3E}">
        <p14:creationId xmlns:p14="http://schemas.microsoft.com/office/powerpoint/2010/main" val="32417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PAPR Buggy Testing:</a:t>
            </a:r>
          </a:p>
          <a:p>
            <a:r>
              <a:rPr lang="en-US" dirty="0"/>
              <a:t>https://engrxiv.org/preprint/view/2455</a:t>
            </a:r>
          </a:p>
          <a:p>
            <a:r>
              <a:rPr lang="en-US" dirty="0"/>
              <a:t>https://twitter.com/michael_hoerger/status/1547521535824519170</a:t>
            </a:r>
          </a:p>
          <a:p>
            <a:endParaRPr lang="en-US" dirty="0"/>
          </a:p>
          <a:p>
            <a:r>
              <a:rPr lang="en-US" dirty="0"/>
              <a:t>PAPR Buggy Designer:</a:t>
            </a:r>
          </a:p>
          <a:p>
            <a:r>
              <a:rPr lang="en-US" dirty="0"/>
              <a:t>https://twitter.com/RealSexyCyborg/status/1495615637204393984</a:t>
            </a:r>
          </a:p>
          <a:p>
            <a:r>
              <a:rPr lang="en-US" dirty="0"/>
              <a:t>FYI, you should watch Ms. Wu’s autobiography to better understand intersectionality in pandemic mitigation: https://twitter.com/RealSexyCyborg/status/1487397107124215809</a:t>
            </a:r>
          </a:p>
          <a:p>
            <a:endParaRPr lang="en-US" dirty="0"/>
          </a:p>
          <a:p>
            <a:r>
              <a:rPr lang="en-US" dirty="0"/>
              <a:t>Snorkel PAPR (go Ed!):</a:t>
            </a:r>
          </a:p>
          <a:p>
            <a:r>
              <a:rPr lang="en-US" dirty="0"/>
              <a:t>https://twitter.com/edsuom/status/1588582882372890624</a:t>
            </a:r>
          </a:p>
        </p:txBody>
      </p:sp>
      <p:sp>
        <p:nvSpPr>
          <p:cNvPr id="4" name="Slide Number Placeholder 3"/>
          <p:cNvSpPr>
            <a:spLocks noGrp="1"/>
          </p:cNvSpPr>
          <p:nvPr>
            <p:ph type="sldNum" sz="quarter" idx="5"/>
          </p:nvPr>
        </p:nvSpPr>
        <p:spPr/>
        <p:txBody>
          <a:bodyPr/>
          <a:lstStyle/>
          <a:p>
            <a:fld id="{309C1FBD-842D-4BAC-A541-7EEB233C9E15}" type="slidenum">
              <a:rPr lang="en-US" smtClean="0"/>
              <a:t>17</a:t>
            </a:fld>
            <a:endParaRPr lang="en-US"/>
          </a:p>
        </p:txBody>
      </p:sp>
    </p:spTree>
    <p:extLst>
      <p:ext uri="{BB962C8B-B14F-4D97-AF65-F5344CB8AC3E}">
        <p14:creationId xmlns:p14="http://schemas.microsoft.com/office/powerpoint/2010/main" val="4008177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Aranet4 CO2 monitor (many sellers available, $200-250):</a:t>
            </a:r>
          </a:p>
          <a:p>
            <a:r>
              <a:rPr lang="en-US" dirty="0"/>
              <a:t>https://aranet.com/products/aranet4/</a:t>
            </a:r>
          </a:p>
          <a:p>
            <a:endParaRPr lang="en-US" dirty="0"/>
          </a:p>
          <a:p>
            <a:r>
              <a:rPr lang="en-US" dirty="0" err="1"/>
              <a:t>Vitalight</a:t>
            </a:r>
            <a:r>
              <a:rPr lang="en-US" dirty="0"/>
              <a:t> Mini CO2 Detector, $40</a:t>
            </a:r>
          </a:p>
          <a:p>
            <a:r>
              <a:rPr lang="en-US" dirty="0"/>
              <a:t>https://www.amazon.com/Vitalight-Detector-Quality-Lightweight-Anywhere/dp/B0B3J3757C</a:t>
            </a:r>
          </a:p>
          <a:p>
            <a:endParaRPr lang="en-US" dirty="0"/>
          </a:p>
          <a:p>
            <a:endParaRPr lang="en-US" dirty="0"/>
          </a:p>
        </p:txBody>
      </p:sp>
      <p:sp>
        <p:nvSpPr>
          <p:cNvPr id="4" name="Slide Number Placeholder 3"/>
          <p:cNvSpPr>
            <a:spLocks noGrp="1"/>
          </p:cNvSpPr>
          <p:nvPr>
            <p:ph type="sldNum" sz="quarter" idx="5"/>
          </p:nvPr>
        </p:nvSpPr>
        <p:spPr/>
        <p:txBody>
          <a:bodyPr/>
          <a:lstStyle/>
          <a:p>
            <a:fld id="{309C1FBD-842D-4BAC-A541-7EEB233C9E15}" type="slidenum">
              <a:rPr lang="en-US" smtClean="0"/>
              <a:t>18</a:t>
            </a:fld>
            <a:endParaRPr lang="en-US"/>
          </a:p>
        </p:txBody>
      </p:sp>
    </p:spTree>
    <p:extLst>
      <p:ext uri="{BB962C8B-B14F-4D97-AF65-F5344CB8AC3E}">
        <p14:creationId xmlns:p14="http://schemas.microsoft.com/office/powerpoint/2010/main" val="216050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Twitter: #corsirosenthalbox</a:t>
            </a:r>
          </a:p>
          <a:p>
            <a:endParaRPr lang="en-US" dirty="0"/>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Overview and Instructions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https://www.patientknowhow.com/safe.html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https://cleanaircrew.org/box-fan-filters/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Peer-reviewed Publications on DIY Air Cleaners: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Srikrishna</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 (2022). Can 10× cheaper, lower-efficiency particulate air filters and box fans complement High-Efficiency Particulate Air (HEPA) purifiers to help control the COVID-19 pandemic?. Science of the Total Environment, 155884.</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Dal Porto, R., Kunz, M. N.,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Pistochini</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Corsi</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 L., &amp; Cappa, C. D. (2022). Characterizing the performance of a do-it-yourself (DIY) box fan air filter. Aerosol Science and Technology, 56(6), 564-572.</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News Articles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https://www.dallasnews.com/news/2022/08/23/how-a-100-box-is-changing-the-way-people-protect-themselves-against-coronavirus/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https://www.sactownmag.com/viral-sensation-corsi-rosenthal-boxes/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https://www.latimes.com/california/story/2022-07-20/diy-push-to-rid-indoor-air-of-covid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https://www.msn.com/en-us/health/wellness/how-a-100-box-is-changing-the-way-people-protect-themselves-against-coronavirus/ar-AA10Zj1a?ocid=weather-verthp-feeds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https://www.news-gazette.com/coronavirus/coronavirus-response-health-district-giving-away-homemade-air-purifiers/article_9e68b639-10fe-5763-9688-ac27301b9005.html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https://www.ucdavis.edu/news/checking-chancellor-may-planning-ahead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https://www.smithsonianmag.com/innovation/homemade-air-purifier-thats-been-saving-lives-during-covid-19-pandemic-180979681/</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https://www.sciencenews.org/article/covid-home-coronavirus-isolation-filter-transmission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https://news.asu.edu/20220815-asu-receives-first-cryptocurrency-gift-support-clean-air-work</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https://time.com/6206343/schools-ventilation-covid-19-air-quality/</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https://edmontonjournal.com/opinion/columnists/opinion-better-protecting-schools-from-covid-is-within-reach</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https://www.wfaa.com/article/news/health/coronavirus/diy-air-purifier-reduce-spread-airborne-virus-particles-how-to-build-it/287-51073bac-8dca-4de7-87b9-55cf1219ff5b</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https://www.fastcompany.com/90727987/how-this-simple-nondescript-box-has-saved-lives-during-the-pandemic</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https://news.yahoo.com/kids-school-needs-better-ventilation-143802840.html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https://www.statepress.com/article/2022/02/community-students-build-corsi-rosenthal-air-filter-boxes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https://www.insauga.com/anyone-in-mississauga-can-get-a-custom-corsi-rosenthal-box-thanks-to-teen-engineer/</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https://today.umd.edu/can-a-little-duct-tape-help-fix-the-pandemic</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https://www.cbc.ca/radio/thecurrent/the-current-for-jan-6-2022-1.6305961/meet-the-ontario-teen-building-diy-air-purifiers-for-seniors-and-small-businesses-1.6307667</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https://www.browndailyherald.com/article/2021/11/school-of-public-health-installs-cube-air-cleaners-as-additional-covid-19-prevention-measure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309C1FBD-842D-4BAC-A541-7EEB233C9E15}" type="slidenum">
              <a:rPr lang="en-US" smtClean="0"/>
              <a:t>19</a:t>
            </a:fld>
            <a:endParaRPr lang="en-US"/>
          </a:p>
        </p:txBody>
      </p:sp>
    </p:spTree>
    <p:extLst>
      <p:ext uri="{BB962C8B-B14F-4D97-AF65-F5344CB8AC3E}">
        <p14:creationId xmlns:p14="http://schemas.microsoft.com/office/powerpoint/2010/main" val="112358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http://kreweofstrength.com/</a:t>
            </a:r>
          </a:p>
          <a:p>
            <a:r>
              <a:rPr lang="en-US" dirty="0"/>
              <a:t>http://masknola.com/</a:t>
            </a:r>
          </a:p>
          <a:p>
            <a:r>
              <a:rPr lang="en-US" dirty="0"/>
              <a:t>http://nola19.com/</a:t>
            </a:r>
          </a:p>
          <a:p>
            <a:r>
              <a:rPr lang="en-US" dirty="0"/>
              <a:t>http://www.psych-onc.com/publications.php?tag=Pandemic</a:t>
            </a:r>
          </a:p>
          <a:p>
            <a:r>
              <a:rPr lang="en-US" dirty="0"/>
              <a:t>https://pubmed.ncbi.nlm.nih.gov/36547943/</a:t>
            </a:r>
          </a:p>
        </p:txBody>
      </p:sp>
      <p:sp>
        <p:nvSpPr>
          <p:cNvPr id="4" name="Slide Number Placeholder 3"/>
          <p:cNvSpPr>
            <a:spLocks noGrp="1"/>
          </p:cNvSpPr>
          <p:nvPr>
            <p:ph type="sldNum" sz="quarter" idx="5"/>
          </p:nvPr>
        </p:nvSpPr>
        <p:spPr/>
        <p:txBody>
          <a:bodyPr/>
          <a:lstStyle/>
          <a:p>
            <a:fld id="{309C1FBD-842D-4BAC-A541-7EEB233C9E15}" type="slidenum">
              <a:rPr lang="en-US" smtClean="0"/>
              <a:t>2</a:t>
            </a:fld>
            <a:endParaRPr lang="en-US"/>
          </a:p>
        </p:txBody>
      </p:sp>
    </p:spTree>
    <p:extLst>
      <p:ext uri="{BB962C8B-B14F-4D97-AF65-F5344CB8AC3E}">
        <p14:creationId xmlns:p14="http://schemas.microsoft.com/office/powerpoint/2010/main" val="15805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C1FBD-842D-4BAC-A541-7EEB233C9E15}" type="slidenum">
              <a:rPr lang="en-US" smtClean="0"/>
              <a:t>20</a:t>
            </a:fld>
            <a:endParaRPr lang="en-US"/>
          </a:p>
        </p:txBody>
      </p:sp>
    </p:spTree>
    <p:extLst>
      <p:ext uri="{BB962C8B-B14F-4D97-AF65-F5344CB8AC3E}">
        <p14:creationId xmlns:p14="http://schemas.microsoft.com/office/powerpoint/2010/main" val="3294616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in-home spread:</a:t>
            </a:r>
          </a:p>
          <a:p>
            <a:r>
              <a:rPr lang="en-US" dirty="0"/>
              <a:t>https://cleanaircrew.org/someone-in-my-home-has-covid-how-do-we-isolate-safely/</a:t>
            </a:r>
          </a:p>
          <a:p>
            <a:endParaRPr lang="en-US" dirty="0"/>
          </a:p>
          <a:p>
            <a:r>
              <a:rPr lang="en-US" dirty="0"/>
              <a:t>Paxlovid benefits:</a:t>
            </a:r>
          </a:p>
          <a:p>
            <a:r>
              <a:rPr lang="en-US" dirty="0"/>
              <a:t>https://www.nejm.org/doi/full/10.1056/NEJMoa2118542</a:t>
            </a:r>
          </a:p>
          <a:p>
            <a:r>
              <a:rPr lang="en-US" dirty="0"/>
              <a:t>https://www.bmj.com/content/377/bmj.o1037</a:t>
            </a:r>
          </a:p>
          <a:p>
            <a:endParaRPr lang="en-US" dirty="0"/>
          </a:p>
          <a:p>
            <a:r>
              <a:rPr lang="en-US" dirty="0"/>
              <a:t>Navigating Paxlovid rebound:</a:t>
            </a:r>
          </a:p>
          <a:p>
            <a:r>
              <a:rPr lang="en-US" dirty="0"/>
              <a:t>https://www.nejm.org/doi/full/10.1056/NEJMc2206449</a:t>
            </a:r>
          </a:p>
          <a:p>
            <a:r>
              <a:rPr lang="en-US" dirty="0"/>
              <a:t>https://twitter.com/michael_hoerger/status/1567751328918638595</a:t>
            </a:r>
          </a:p>
          <a:p>
            <a:endParaRPr lang="en-US" dirty="0"/>
          </a:p>
          <a:p>
            <a:r>
              <a:rPr lang="en-US" dirty="0"/>
              <a:t>Long COVID clinics:</a:t>
            </a:r>
          </a:p>
          <a:p>
            <a:r>
              <a:rPr lang="en-US" dirty="0"/>
              <a:t>https://www.survivorcorps.com/pccc</a:t>
            </a:r>
          </a:p>
        </p:txBody>
      </p:sp>
      <p:sp>
        <p:nvSpPr>
          <p:cNvPr id="4" name="Slide Number Placeholder 3"/>
          <p:cNvSpPr>
            <a:spLocks noGrp="1"/>
          </p:cNvSpPr>
          <p:nvPr>
            <p:ph type="sldNum" sz="quarter" idx="5"/>
          </p:nvPr>
        </p:nvSpPr>
        <p:spPr/>
        <p:txBody>
          <a:bodyPr/>
          <a:lstStyle/>
          <a:p>
            <a:fld id="{309C1FBD-842D-4BAC-A541-7EEB233C9E15}" type="slidenum">
              <a:rPr lang="en-US" smtClean="0"/>
              <a:t>21</a:t>
            </a:fld>
            <a:endParaRPr lang="en-US"/>
          </a:p>
        </p:txBody>
      </p:sp>
    </p:spTree>
    <p:extLst>
      <p:ext uri="{BB962C8B-B14F-4D97-AF65-F5344CB8AC3E}">
        <p14:creationId xmlns:p14="http://schemas.microsoft.com/office/powerpoint/2010/main" val="339409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https://pubmed.ncbi.nlm.nih.gov/36547943/</a:t>
            </a:r>
          </a:p>
        </p:txBody>
      </p:sp>
      <p:sp>
        <p:nvSpPr>
          <p:cNvPr id="4" name="Slide Number Placeholder 3"/>
          <p:cNvSpPr>
            <a:spLocks noGrp="1"/>
          </p:cNvSpPr>
          <p:nvPr>
            <p:ph type="sldNum" sz="quarter" idx="5"/>
          </p:nvPr>
        </p:nvSpPr>
        <p:spPr/>
        <p:txBody>
          <a:bodyPr/>
          <a:lstStyle/>
          <a:p>
            <a:fld id="{309C1FBD-842D-4BAC-A541-7EEB233C9E15}" type="slidenum">
              <a:rPr lang="en-US" smtClean="0"/>
              <a:t>22</a:t>
            </a:fld>
            <a:endParaRPr lang="en-US"/>
          </a:p>
        </p:txBody>
      </p:sp>
    </p:spTree>
    <p:extLst>
      <p:ext uri="{BB962C8B-B14F-4D97-AF65-F5344CB8AC3E}">
        <p14:creationId xmlns:p14="http://schemas.microsoft.com/office/powerpoint/2010/main" val="259432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https://www.economist.com/graphic-detail/coronavirus-excess-deaths-estimates</a:t>
            </a:r>
          </a:p>
          <a:p>
            <a:endParaRPr lang="en-US" dirty="0"/>
          </a:p>
          <a:p>
            <a:r>
              <a:rPr lang="en-US" dirty="0">
                <a:solidFill>
                  <a:schemeClr val="bg1"/>
                </a:solidFill>
              </a:rPr>
              <a:t>26 = 332,000,000 / (1,300,000 * 10)</a:t>
            </a:r>
          </a:p>
          <a:p>
            <a:endParaRPr lang="en-US" dirty="0">
              <a:solidFill>
                <a:schemeClr val="bg1"/>
              </a:solidFill>
            </a:endParaRPr>
          </a:p>
          <a:p>
            <a:r>
              <a:rPr lang="en-US" dirty="0">
                <a:solidFill>
                  <a:schemeClr val="bg1"/>
                </a:solidFill>
              </a:rPr>
              <a:t>My own excess death calculations suggest more like 1 in 21</a:t>
            </a:r>
          </a:p>
          <a:p>
            <a:r>
              <a:rPr lang="en-US" dirty="0">
                <a:solidFill>
                  <a:schemeClr val="bg1"/>
                </a:solidFill>
              </a:rPr>
              <a:t>21 = 332,000,000 / (1,600,000 * 10)</a:t>
            </a:r>
          </a:p>
          <a:p>
            <a:endParaRPr lang="en-US" dirty="0">
              <a:solidFill>
                <a:schemeClr val="bg1"/>
              </a:solidFill>
            </a:endParaRPr>
          </a:p>
          <a:p>
            <a:r>
              <a:rPr lang="en-US" dirty="0"/>
              <a:t>https://abcnews.go.com/Health/us-life-expectancy-falls-lowest-levels-1996-due/story?id=95649464</a:t>
            </a:r>
          </a:p>
        </p:txBody>
      </p:sp>
      <p:sp>
        <p:nvSpPr>
          <p:cNvPr id="4" name="Slide Number Placeholder 3"/>
          <p:cNvSpPr>
            <a:spLocks noGrp="1"/>
          </p:cNvSpPr>
          <p:nvPr>
            <p:ph type="sldNum" sz="quarter" idx="5"/>
          </p:nvPr>
        </p:nvSpPr>
        <p:spPr/>
        <p:txBody>
          <a:bodyPr/>
          <a:lstStyle/>
          <a:p>
            <a:fld id="{309C1FBD-842D-4BAC-A541-7EEB233C9E15}" type="slidenum">
              <a:rPr lang="en-US" smtClean="0"/>
              <a:t>3</a:t>
            </a:fld>
            <a:endParaRPr lang="en-US"/>
          </a:p>
        </p:txBody>
      </p:sp>
    </p:spTree>
    <p:extLst>
      <p:ext uri="{BB962C8B-B14F-4D97-AF65-F5344CB8AC3E}">
        <p14:creationId xmlns:p14="http://schemas.microsoft.com/office/powerpoint/2010/main" val="171193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https://twitter.com/robcrilly/status/1579918363488550912/photo/1</a:t>
            </a:r>
          </a:p>
          <a:p>
            <a:endParaRPr lang="en-US" dirty="0"/>
          </a:p>
          <a:p>
            <a:r>
              <a:rPr lang="en-US" dirty="0"/>
              <a:t>Cancer Death Statistics:</a:t>
            </a:r>
          </a:p>
          <a:p>
            <a:r>
              <a:rPr lang="en-US" dirty="0"/>
              <a:t>ACS Facts &amp; Figures 2022</a:t>
            </a:r>
          </a:p>
          <a:p>
            <a:r>
              <a:rPr lang="en-US" dirty="0"/>
              <a:t>609,360 deaths per year / 365 days = 1,669 deaths/day</a:t>
            </a:r>
          </a:p>
        </p:txBody>
      </p:sp>
      <p:sp>
        <p:nvSpPr>
          <p:cNvPr id="4" name="Slide Number Placeholder 3"/>
          <p:cNvSpPr>
            <a:spLocks noGrp="1"/>
          </p:cNvSpPr>
          <p:nvPr>
            <p:ph type="sldNum" sz="quarter" idx="5"/>
          </p:nvPr>
        </p:nvSpPr>
        <p:spPr/>
        <p:txBody>
          <a:bodyPr/>
          <a:lstStyle/>
          <a:p>
            <a:fld id="{309C1FBD-842D-4BAC-A541-7EEB233C9E15}" type="slidenum">
              <a:rPr lang="en-US" smtClean="0"/>
              <a:t>4</a:t>
            </a:fld>
            <a:endParaRPr lang="en-US"/>
          </a:p>
        </p:txBody>
      </p:sp>
    </p:spTree>
    <p:extLst>
      <p:ext uri="{BB962C8B-B14F-4D97-AF65-F5344CB8AC3E}">
        <p14:creationId xmlns:p14="http://schemas.microsoft.com/office/powerpoint/2010/main" val="375303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(one estimate of many available sources)</a:t>
            </a:r>
          </a:p>
          <a:p>
            <a:r>
              <a:rPr lang="en-US" dirty="0"/>
              <a:t>https://www.cdc.gov/nchs/pressroom/nchs_press_releases/2022/20220622.htm</a:t>
            </a:r>
          </a:p>
          <a:p>
            <a:endParaRPr lang="en-US" dirty="0"/>
          </a:p>
          <a:p>
            <a:r>
              <a:rPr lang="en-US" dirty="0"/>
              <a:t>Labor participation rates down 1%, translating to 1.5-2 million quitting the workforce</a:t>
            </a:r>
          </a:p>
          <a:p>
            <a:r>
              <a:rPr lang="en-US" dirty="0"/>
              <a:t>https://fred.stlouisfed.org/series/CIVPART</a:t>
            </a:r>
          </a:p>
          <a:p>
            <a:endParaRPr lang="en-US" dirty="0"/>
          </a:p>
          <a:p>
            <a:r>
              <a:rPr lang="en-US" dirty="0"/>
              <a:t>Graph of multi-system damage:</a:t>
            </a:r>
          </a:p>
          <a:p>
            <a:r>
              <a:rPr lang="en-US" dirty="0"/>
              <a:t>https://www.cdc.gov/mmwr/volumes/71/wr/mm7121e1.htm</a:t>
            </a:r>
          </a:p>
          <a:p>
            <a:endParaRPr lang="en-US" dirty="0"/>
          </a:p>
          <a:p>
            <a:r>
              <a:rPr lang="en-US" dirty="0"/>
              <a:t>Immune dysregulation:</a:t>
            </a:r>
          </a:p>
          <a:p>
            <a:r>
              <a:rPr lang="en-US" dirty="0"/>
              <a:t>Covid doubling the risk of RSV in children: https://www.medrxiv.org/content/10.1101/2022.11.29.22282887v1</a:t>
            </a:r>
          </a:p>
          <a:p>
            <a:r>
              <a:rPr lang="en-US" dirty="0"/>
              <a:t>Dysregulation of maternal immune response: https://www.sciencedirect.com/science/article/pii/S2666379121003219</a:t>
            </a:r>
          </a:p>
          <a:p>
            <a:r>
              <a:rPr lang="en-US" dirty="0"/>
              <a:t>Hybrid immune damping: https://www.science.org/doi/full/10.1126/science.abq1841</a:t>
            </a:r>
          </a:p>
          <a:p>
            <a:endParaRPr lang="en-US" dirty="0"/>
          </a:p>
          <a:p>
            <a:r>
              <a:rPr lang="en-US" dirty="0"/>
              <a:t>Risk persists (article on persistence of symptoms from onset, does not cover newly-emerging long-term effects):</a:t>
            </a:r>
          </a:p>
          <a:p>
            <a:r>
              <a:rPr lang="en-US" dirty="0"/>
              <a:t>https://jamanetwork.com/journals/jamanetworkopen/fullarticle/2798224</a:t>
            </a:r>
          </a:p>
          <a:p>
            <a:endParaRPr lang="en-US" dirty="0"/>
          </a:p>
          <a:p>
            <a:r>
              <a:rPr lang="en-US" dirty="0"/>
              <a:t>Risks apply to children:</a:t>
            </a:r>
          </a:p>
          <a:p>
            <a:r>
              <a:rPr lang="en-US" dirty="0"/>
              <a:t>https://www.thelancet.com/journals/lanpsy/article/PIIS2215-0366(22)00260-7/fulltext</a:t>
            </a:r>
          </a:p>
          <a:p>
            <a:r>
              <a:rPr lang="en-US" dirty="0"/>
              <a:t>https://jamanetwork.com/journals/jamanetworkopen/fullarticle/2800087</a:t>
            </a:r>
          </a:p>
          <a:p>
            <a:r>
              <a:rPr lang="en-US" dirty="0"/>
              <a:t>https://jamanetwork.com/journals/jamanetworkopen/fullarticle/2800089</a:t>
            </a:r>
          </a:p>
          <a:p>
            <a:r>
              <a:rPr lang="en-US" dirty="0"/>
              <a:t>https://www.medrxiv.org/content/10.1101/2022.11.29.22282887v1</a:t>
            </a:r>
          </a:p>
          <a:p>
            <a:r>
              <a:rPr lang="en-US" dirty="0"/>
              <a:t>https://www.cdc.gov/vaccines/acip/meetings/downloads/slides-2022-06-17-18/02-covid-fleming-dutra-508.pdf</a:t>
            </a:r>
          </a:p>
        </p:txBody>
      </p:sp>
      <p:sp>
        <p:nvSpPr>
          <p:cNvPr id="4" name="Slide Number Placeholder 3"/>
          <p:cNvSpPr>
            <a:spLocks noGrp="1"/>
          </p:cNvSpPr>
          <p:nvPr>
            <p:ph type="sldNum" sz="quarter" idx="5"/>
          </p:nvPr>
        </p:nvSpPr>
        <p:spPr/>
        <p:txBody>
          <a:bodyPr/>
          <a:lstStyle/>
          <a:p>
            <a:fld id="{309C1FBD-842D-4BAC-A541-7EEB233C9E15}" type="slidenum">
              <a:rPr lang="en-US" smtClean="0"/>
              <a:t>5</a:t>
            </a:fld>
            <a:endParaRPr lang="en-US"/>
          </a:p>
        </p:txBody>
      </p:sp>
    </p:spTree>
    <p:extLst>
      <p:ext uri="{BB962C8B-B14F-4D97-AF65-F5344CB8AC3E}">
        <p14:creationId xmlns:p14="http://schemas.microsoft.com/office/powerpoint/2010/main" val="2486824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https://www.science.org/doi/10.1126/science.abm2052</a:t>
            </a:r>
          </a:p>
          <a:p>
            <a:endParaRPr lang="en-US" dirty="0"/>
          </a:p>
          <a:p>
            <a:r>
              <a:rPr lang="en-US" dirty="0"/>
              <a:t>https://twitter.com/drclairetaylor/status/1595244354133803011</a:t>
            </a:r>
          </a:p>
        </p:txBody>
      </p:sp>
      <p:sp>
        <p:nvSpPr>
          <p:cNvPr id="4" name="Slide Number Placeholder 3"/>
          <p:cNvSpPr>
            <a:spLocks noGrp="1"/>
          </p:cNvSpPr>
          <p:nvPr>
            <p:ph type="sldNum" sz="quarter" idx="5"/>
          </p:nvPr>
        </p:nvSpPr>
        <p:spPr/>
        <p:txBody>
          <a:bodyPr/>
          <a:lstStyle/>
          <a:p>
            <a:fld id="{309C1FBD-842D-4BAC-A541-7EEB233C9E15}" type="slidenum">
              <a:rPr lang="en-US" smtClean="0"/>
              <a:t>6</a:t>
            </a:fld>
            <a:endParaRPr lang="en-US"/>
          </a:p>
        </p:txBody>
      </p:sp>
    </p:spTree>
    <p:extLst>
      <p:ext uri="{BB962C8B-B14F-4D97-AF65-F5344CB8AC3E}">
        <p14:creationId xmlns:p14="http://schemas.microsoft.com/office/powerpoint/2010/main" val="219967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https://www.nature.com/articles/s41591-022-02051-3</a:t>
            </a:r>
          </a:p>
        </p:txBody>
      </p:sp>
      <p:sp>
        <p:nvSpPr>
          <p:cNvPr id="4" name="Slide Number Placeholder 3"/>
          <p:cNvSpPr>
            <a:spLocks noGrp="1"/>
          </p:cNvSpPr>
          <p:nvPr>
            <p:ph type="sldNum" sz="quarter" idx="5"/>
          </p:nvPr>
        </p:nvSpPr>
        <p:spPr/>
        <p:txBody>
          <a:bodyPr/>
          <a:lstStyle/>
          <a:p>
            <a:fld id="{309C1FBD-842D-4BAC-A541-7EEB233C9E15}" type="slidenum">
              <a:rPr lang="en-US" smtClean="0"/>
              <a:t>7</a:t>
            </a:fld>
            <a:endParaRPr lang="en-US"/>
          </a:p>
        </p:txBody>
      </p:sp>
    </p:spTree>
    <p:extLst>
      <p:ext uri="{BB962C8B-B14F-4D97-AF65-F5344CB8AC3E}">
        <p14:creationId xmlns:p14="http://schemas.microsoft.com/office/powerpoint/2010/main" val="18647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Wang, C. C., Prather, K. A., </a:t>
            </a:r>
            <a:r>
              <a:rPr lang="en-US" b="0" i="0" dirty="0" err="1">
                <a:solidFill>
                  <a:srgbClr val="222222"/>
                </a:solidFill>
                <a:effectLst/>
                <a:latin typeface="Arial" panose="020B0604020202020204" pitchFamily="34" charset="0"/>
              </a:rPr>
              <a:t>Sznitman</a:t>
            </a:r>
            <a:r>
              <a:rPr lang="en-US" b="0" i="0" dirty="0">
                <a:solidFill>
                  <a:srgbClr val="222222"/>
                </a:solidFill>
                <a:effectLst/>
                <a:latin typeface="Arial" panose="020B0604020202020204" pitchFamily="34" charset="0"/>
              </a:rPr>
              <a:t>, J., Jimenez, J. L., Lakdawala, S. S., </a:t>
            </a:r>
            <a:r>
              <a:rPr lang="en-US" b="0" i="0" dirty="0" err="1">
                <a:solidFill>
                  <a:srgbClr val="222222"/>
                </a:solidFill>
                <a:effectLst/>
                <a:latin typeface="Arial" panose="020B0604020202020204" pitchFamily="34" charset="0"/>
              </a:rPr>
              <a:t>Tufekci</a:t>
            </a:r>
            <a:r>
              <a:rPr lang="en-US" b="0" i="0" dirty="0">
                <a:solidFill>
                  <a:srgbClr val="222222"/>
                </a:solidFill>
                <a:effectLst/>
                <a:latin typeface="Arial" panose="020B0604020202020204" pitchFamily="34" charset="0"/>
              </a:rPr>
              <a:t>, Z., &amp; Marr, L. C. (2021). Airborne transmission of respiratory viruses. </a:t>
            </a:r>
            <a:r>
              <a:rPr lang="en-US" b="0" i="1" dirty="0">
                <a:solidFill>
                  <a:srgbClr val="222222"/>
                </a:solidFill>
                <a:effectLst/>
                <a:latin typeface="Arial" panose="020B0604020202020204" pitchFamily="34" charset="0"/>
              </a:rPr>
              <a:t>Science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373</a:t>
            </a:r>
            <a:r>
              <a:rPr lang="en-US" b="0" i="0" dirty="0">
                <a:solidFill>
                  <a:srgbClr val="222222"/>
                </a:solidFill>
                <a:effectLst/>
                <a:latin typeface="Arial" panose="020B0604020202020204" pitchFamily="34" charset="0"/>
              </a:rPr>
              <a:t>(6558), eabd9149.</a:t>
            </a:r>
          </a:p>
          <a:p>
            <a:r>
              <a:rPr lang="en-US" dirty="0"/>
              <a:t>https://www.science.org/doi/10.1126/science.abd9149</a:t>
            </a:r>
          </a:p>
          <a:p>
            <a:endParaRPr lang="en-US" dirty="0"/>
          </a:p>
          <a:p>
            <a:r>
              <a:rPr lang="en-US" dirty="0"/>
              <a:t>Sci19.com</a:t>
            </a:r>
          </a:p>
        </p:txBody>
      </p:sp>
      <p:sp>
        <p:nvSpPr>
          <p:cNvPr id="4" name="Slide Number Placeholder 3"/>
          <p:cNvSpPr>
            <a:spLocks noGrp="1"/>
          </p:cNvSpPr>
          <p:nvPr>
            <p:ph type="sldNum" sz="quarter" idx="5"/>
          </p:nvPr>
        </p:nvSpPr>
        <p:spPr/>
        <p:txBody>
          <a:bodyPr/>
          <a:lstStyle/>
          <a:p>
            <a:fld id="{309C1FBD-842D-4BAC-A541-7EEB233C9E15}" type="slidenum">
              <a:rPr lang="en-US" smtClean="0"/>
              <a:t>8</a:t>
            </a:fld>
            <a:endParaRPr lang="en-US"/>
          </a:p>
        </p:txBody>
      </p:sp>
    </p:spTree>
    <p:extLst>
      <p:ext uri="{BB962C8B-B14F-4D97-AF65-F5344CB8AC3E}">
        <p14:creationId xmlns:p14="http://schemas.microsoft.com/office/powerpoint/2010/main" val="306179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https://www.nytimes.com/interactive/2021/us/covid-cases.html</a:t>
            </a:r>
          </a:p>
          <a:p>
            <a:r>
              <a:rPr lang="en-US" dirty="0"/>
              <a:t>https://www.cdc.gov/coronavirus/2019-ncov/hcp/infection-control-recommendations.html</a:t>
            </a:r>
          </a:p>
          <a:p>
            <a:endParaRPr lang="en-US" dirty="0"/>
          </a:p>
          <a:p>
            <a:r>
              <a:rPr lang="en-US" dirty="0"/>
              <a:t>Vaccine waning:</a:t>
            </a:r>
          </a:p>
          <a:p>
            <a:r>
              <a:rPr lang="en-US" dirty="0"/>
              <a:t>https://www.nejm.org/doi/full/10.1056/NEJMoa2119451</a:t>
            </a:r>
          </a:p>
          <a:p>
            <a:r>
              <a:rPr lang="en-US" dirty="0"/>
              <a:t>https://www.nature.com/articles/s41467-022-30884-6</a:t>
            </a:r>
          </a:p>
          <a:p>
            <a:r>
              <a:rPr lang="en-US" dirty="0"/>
              <a:t>https://www.nejm.org/doi/full/10.1056/NEJMoa2115481</a:t>
            </a:r>
          </a:p>
          <a:p>
            <a:r>
              <a:rPr lang="en-US" dirty="0"/>
              <a:t>https://www.bmj.com/content/379/bmj-2022-072141</a:t>
            </a:r>
          </a:p>
          <a:p>
            <a:r>
              <a:rPr lang="en-US" dirty="0"/>
              <a:t>https://www.thelancet.com/journals/laninf/article/PIIS1473-3099(22)00146-3/fulltext</a:t>
            </a:r>
          </a:p>
          <a:p>
            <a:r>
              <a:rPr lang="en-US" dirty="0"/>
              <a:t>https://www.nature.com/articles/d41586-021-02532-4</a:t>
            </a:r>
          </a:p>
          <a:p>
            <a:r>
              <a:rPr lang="en-US" dirty="0"/>
              <a:t>https://www.sciencedirect.com/science/article/pii/S014067362200277X</a:t>
            </a:r>
          </a:p>
          <a:p>
            <a:endParaRPr lang="en-US" dirty="0"/>
          </a:p>
          <a:p>
            <a:r>
              <a:rPr lang="en-US" dirty="0"/>
              <a:t>Vaccines reduce long-COVID relative risk about 15% (e.g., from 20.0% to 18.5%):</a:t>
            </a:r>
          </a:p>
          <a:p>
            <a:r>
              <a:rPr lang="en-US" dirty="0"/>
              <a:t>https://www.nature.com/articles/d41586-022-01453-0</a:t>
            </a:r>
          </a:p>
        </p:txBody>
      </p:sp>
      <p:sp>
        <p:nvSpPr>
          <p:cNvPr id="4" name="Slide Number Placeholder 3"/>
          <p:cNvSpPr>
            <a:spLocks noGrp="1"/>
          </p:cNvSpPr>
          <p:nvPr>
            <p:ph type="sldNum" sz="quarter" idx="5"/>
          </p:nvPr>
        </p:nvSpPr>
        <p:spPr/>
        <p:txBody>
          <a:bodyPr/>
          <a:lstStyle/>
          <a:p>
            <a:fld id="{309C1FBD-842D-4BAC-A541-7EEB233C9E15}" type="slidenum">
              <a:rPr lang="en-US" smtClean="0"/>
              <a:t>9</a:t>
            </a:fld>
            <a:endParaRPr lang="en-US"/>
          </a:p>
        </p:txBody>
      </p:sp>
    </p:spTree>
    <p:extLst>
      <p:ext uri="{BB962C8B-B14F-4D97-AF65-F5344CB8AC3E}">
        <p14:creationId xmlns:p14="http://schemas.microsoft.com/office/powerpoint/2010/main" val="3154244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FDA6-7BA0-2CE1-1A4E-A1D61F231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1D11A8-1283-93C7-4DD9-DA9066D05D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0502B-C911-12E3-8228-24580AAE2633}"/>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5" name="Footer Placeholder 4">
            <a:extLst>
              <a:ext uri="{FF2B5EF4-FFF2-40B4-BE49-F238E27FC236}">
                <a16:creationId xmlns:a16="http://schemas.microsoft.com/office/drawing/2014/main" id="{71D0FBE1-6171-F9F0-D6A7-520BC38E6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D0160-6CAF-9B75-0C8B-813931F9F2C2}"/>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423451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2D27-2198-DA76-F927-3AED3A4169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2A4-F2CD-4AC1-D74E-C789EEF91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96EA2-CB65-D1BC-86E8-38AB0E300382}"/>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5" name="Footer Placeholder 4">
            <a:extLst>
              <a:ext uri="{FF2B5EF4-FFF2-40B4-BE49-F238E27FC236}">
                <a16:creationId xmlns:a16="http://schemas.microsoft.com/office/drawing/2014/main" id="{C397144C-DF1B-F9F1-9469-AB5ED8CC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C6B9B-BF83-A007-66A8-C6C940BBF828}"/>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3936033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C075FE-285B-55C0-A551-591E50048C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E60320-3CF9-4CC5-313D-64831B1CED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094B1-1031-4ADD-2F06-D505F85EE020}"/>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5" name="Footer Placeholder 4">
            <a:extLst>
              <a:ext uri="{FF2B5EF4-FFF2-40B4-BE49-F238E27FC236}">
                <a16:creationId xmlns:a16="http://schemas.microsoft.com/office/drawing/2014/main" id="{10A6B569-45BF-072F-6ECD-A08905B95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7745-EACA-71C7-D4FE-E3A23845C010}"/>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1215934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5840-3BF1-DBD1-2F7C-F667CA11B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DBC06-33F2-2FAC-A82C-5548535E03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F48D0-ADFB-45B2-F60B-9CD4DE315AF1}"/>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5" name="Footer Placeholder 4">
            <a:extLst>
              <a:ext uri="{FF2B5EF4-FFF2-40B4-BE49-F238E27FC236}">
                <a16:creationId xmlns:a16="http://schemas.microsoft.com/office/drawing/2014/main" id="{6DBC2C87-8FB9-363D-95E9-7536C1ECF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E61CC-7508-462F-B63E-7FC24C852A2F}"/>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175254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01B7-E855-3E2A-E81F-21DACED31B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649EE-FB63-33A4-A570-D1C42CD411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250A7-F9CF-F99D-E184-A5E8181075C6}"/>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5" name="Footer Placeholder 4">
            <a:extLst>
              <a:ext uri="{FF2B5EF4-FFF2-40B4-BE49-F238E27FC236}">
                <a16:creationId xmlns:a16="http://schemas.microsoft.com/office/drawing/2014/main" id="{5BD53EF4-BA49-5321-5106-F0D43B5C3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DCB4F-719B-B244-AFE7-26B085E31824}"/>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388726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83C3-48CD-E613-7081-06A87A19B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99484-F994-243F-C58C-C83B1EE30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A095F0-6C6F-29B9-52EA-958D9766F6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CF2960-772D-49CC-D7C7-A8DA392BC0A4}"/>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6" name="Footer Placeholder 5">
            <a:extLst>
              <a:ext uri="{FF2B5EF4-FFF2-40B4-BE49-F238E27FC236}">
                <a16:creationId xmlns:a16="http://schemas.microsoft.com/office/drawing/2014/main" id="{AF59C2AF-EF66-2772-55EB-5FE4C2FAB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C315C-1BF6-9C9C-8B7A-C77A8CBE247E}"/>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154266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F31EE-40CF-8949-70C4-7440FBB28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22D0B6-F2B2-9A29-87BF-E160C50D8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83D19D-85AD-A259-0EEB-5C6FA91CC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CD58A-BE4E-6210-F4D0-04A08462B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39614-1802-FF88-20F6-ADB42D5D2D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5CCFA2-125B-F510-A9E8-0189FACD151B}"/>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8" name="Footer Placeholder 7">
            <a:extLst>
              <a:ext uri="{FF2B5EF4-FFF2-40B4-BE49-F238E27FC236}">
                <a16:creationId xmlns:a16="http://schemas.microsoft.com/office/drawing/2014/main" id="{37FF3BCA-2A53-C139-E5C6-2DEE320D3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DE0EF2-A617-28DC-962C-5275A6DF7DCB}"/>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296259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9ABF-DDB7-D4D0-EE0E-4FE315AEDE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ABC122-B25B-508B-7414-34BD191C06B7}"/>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4" name="Footer Placeholder 3">
            <a:extLst>
              <a:ext uri="{FF2B5EF4-FFF2-40B4-BE49-F238E27FC236}">
                <a16:creationId xmlns:a16="http://schemas.microsoft.com/office/drawing/2014/main" id="{3422605C-4DD2-6F58-356E-33156C29F6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9C501C-98D8-D9BD-BE54-CC7CA83F4006}"/>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259761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15FA7-9DB0-1D4F-5D3C-26793E9BE35E}"/>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3" name="Footer Placeholder 2">
            <a:extLst>
              <a:ext uri="{FF2B5EF4-FFF2-40B4-BE49-F238E27FC236}">
                <a16:creationId xmlns:a16="http://schemas.microsoft.com/office/drawing/2014/main" id="{A90C36D5-2D09-ED3F-594C-09FBEC77F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CF038C-7913-2BD4-1944-0FAB3271A90E}"/>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382520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A677-44F3-F8AF-5A08-05812D656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2FD67-E557-C082-91A8-C5929D5E5B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AD5367-7B86-B814-2B93-8B5BF4C85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36592-F7E2-A6F3-1F3A-A0BE67B12416}"/>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6" name="Footer Placeholder 5">
            <a:extLst>
              <a:ext uri="{FF2B5EF4-FFF2-40B4-BE49-F238E27FC236}">
                <a16:creationId xmlns:a16="http://schemas.microsoft.com/office/drawing/2014/main" id="{E269C812-93B7-9972-508A-6681B872F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14C27-7F02-4A97-F66D-2F756908EEF2}"/>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1568617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8C31-CFFE-3908-D734-0D3A0923E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D4AE7-EB0D-EFBE-19D3-06974F275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050A0B-333C-ED40-2146-68D02808C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00C13-137D-DADA-540D-49674259D9EB}"/>
              </a:ext>
            </a:extLst>
          </p:cNvPr>
          <p:cNvSpPr>
            <a:spLocks noGrp="1"/>
          </p:cNvSpPr>
          <p:nvPr>
            <p:ph type="dt" sz="half" idx="10"/>
          </p:nvPr>
        </p:nvSpPr>
        <p:spPr/>
        <p:txBody>
          <a:bodyPr/>
          <a:lstStyle/>
          <a:p>
            <a:fld id="{EAFC9565-78E0-40D9-AD3F-4527B785DA41}" type="datetimeFigureOut">
              <a:rPr lang="en-US" smtClean="0"/>
              <a:t>1/17/2023</a:t>
            </a:fld>
            <a:endParaRPr lang="en-US"/>
          </a:p>
        </p:txBody>
      </p:sp>
      <p:sp>
        <p:nvSpPr>
          <p:cNvPr id="6" name="Footer Placeholder 5">
            <a:extLst>
              <a:ext uri="{FF2B5EF4-FFF2-40B4-BE49-F238E27FC236}">
                <a16:creationId xmlns:a16="http://schemas.microsoft.com/office/drawing/2014/main" id="{4740C286-EB16-8A32-6DDD-96C021097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3F581-ACE5-5C83-207D-09121059484E}"/>
              </a:ext>
            </a:extLst>
          </p:cNvPr>
          <p:cNvSpPr>
            <a:spLocks noGrp="1"/>
          </p:cNvSpPr>
          <p:nvPr>
            <p:ph type="sldNum" sz="quarter" idx="12"/>
          </p:nvPr>
        </p:nvSpPr>
        <p:spPr/>
        <p:txBody>
          <a:bodyPr/>
          <a:lstStyle/>
          <a:p>
            <a:fld id="{C4BC5A24-667F-43D7-AD2A-F2101FE7513E}" type="slidenum">
              <a:rPr lang="en-US" smtClean="0"/>
              <a:t>‹#›</a:t>
            </a:fld>
            <a:endParaRPr lang="en-US"/>
          </a:p>
        </p:txBody>
      </p:sp>
    </p:spTree>
    <p:extLst>
      <p:ext uri="{BB962C8B-B14F-4D97-AF65-F5344CB8AC3E}">
        <p14:creationId xmlns:p14="http://schemas.microsoft.com/office/powerpoint/2010/main" val="309310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D3E93-F0A6-0DD3-7063-589E9D7A2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F4D83C-799A-8189-9767-A393BA533E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3EDF3-4A63-B00E-C5B8-3126D394D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C9565-78E0-40D9-AD3F-4527B785DA41}" type="datetimeFigureOut">
              <a:rPr lang="en-US" smtClean="0"/>
              <a:t>1/17/2023</a:t>
            </a:fld>
            <a:endParaRPr lang="en-US"/>
          </a:p>
        </p:txBody>
      </p:sp>
      <p:sp>
        <p:nvSpPr>
          <p:cNvPr id="5" name="Footer Placeholder 4">
            <a:extLst>
              <a:ext uri="{FF2B5EF4-FFF2-40B4-BE49-F238E27FC236}">
                <a16:creationId xmlns:a16="http://schemas.microsoft.com/office/drawing/2014/main" id="{72B76C88-EBC2-B585-6A98-843E82A7C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B04997-6DAB-741D-2179-F4447AA63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C5A24-667F-43D7-AD2A-F2101FE7513E}" type="slidenum">
              <a:rPr lang="en-US" smtClean="0"/>
              <a:t>‹#›</a:t>
            </a:fld>
            <a:endParaRPr lang="en-US"/>
          </a:p>
        </p:txBody>
      </p:sp>
    </p:spTree>
    <p:extLst>
      <p:ext uri="{BB962C8B-B14F-4D97-AF65-F5344CB8AC3E}">
        <p14:creationId xmlns:p14="http://schemas.microsoft.com/office/powerpoint/2010/main" val="143083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jpeg"/><Relationship Id="rId7"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projectn95.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hyperlink" Target="https://cleanaircrew.org/someone-in-my-home-has-covid-how-do-we-isolate-safel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hyperlink" Target="https://www.survivorcorps.com/pccc" TargetMode="Externa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5.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a:extLst>
              <a:ext uri="{FF2B5EF4-FFF2-40B4-BE49-F238E27FC236}">
                <a16:creationId xmlns:a16="http://schemas.microsoft.com/office/drawing/2014/main" id="{9251BE51-8392-B507-A841-A00527C6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055"/>
            <a:ext cx="6983186" cy="2327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F778880-A1A4-403E-930C-519E4BACBDB8}"/>
              </a:ext>
            </a:extLst>
          </p:cNvPr>
          <p:cNvPicPr>
            <a:picLocks noChangeAspect="1"/>
          </p:cNvPicPr>
          <p:nvPr/>
        </p:nvPicPr>
        <p:blipFill>
          <a:blip r:embed="rId4"/>
          <a:stretch>
            <a:fillRect/>
          </a:stretch>
        </p:blipFill>
        <p:spPr>
          <a:xfrm>
            <a:off x="5751139" y="1204754"/>
            <a:ext cx="1776333" cy="1106930"/>
          </a:xfrm>
          <a:prstGeom prst="rect">
            <a:avLst/>
          </a:prstGeom>
        </p:spPr>
      </p:pic>
      <p:pic>
        <p:nvPicPr>
          <p:cNvPr id="4" name="Picture 10" descr="The FT-32 fit-test solution (right) goes in the nebulizer. Just poor in 1-2 mm. It doesn't take much. The nebulizer will blow it into the air. If you taste it, poor fit. FYI, don't buy FT-31 solution (diluted version). &#10;&#10;FT-32 fit-test solution and nebulizers are readily available online, such as through Amazon. Nebulizers are basically a commodity, so just get a cheap one w/good reviews. &#10;&#10;See Tip #19 for a cheaper option over this nebulizer. ">
            <a:extLst>
              <a:ext uri="{FF2B5EF4-FFF2-40B4-BE49-F238E27FC236}">
                <a16:creationId xmlns:a16="http://schemas.microsoft.com/office/drawing/2014/main" id="{33E72D79-E04E-0A46-4626-D680A07CE4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39" t="2622" r="43461" b="13982"/>
          <a:stretch/>
        </p:blipFill>
        <p:spPr bwMode="auto">
          <a:xfrm>
            <a:off x="10068560" y="4598926"/>
            <a:ext cx="2123440" cy="3281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EA9EA41-C8F9-DA31-43AF-B612F5940E21}"/>
              </a:ext>
            </a:extLst>
          </p:cNvPr>
          <p:cNvPicPr>
            <a:picLocks noChangeAspect="1"/>
          </p:cNvPicPr>
          <p:nvPr/>
        </p:nvPicPr>
        <p:blipFill rotWithShape="1">
          <a:blip r:embed="rId6"/>
          <a:srcRect l="1761" t="26311" r="3656" b="5327"/>
          <a:stretch/>
        </p:blipFill>
        <p:spPr>
          <a:xfrm>
            <a:off x="0" y="5498107"/>
            <a:ext cx="2449285" cy="1838863"/>
          </a:xfrm>
          <a:prstGeom prst="rect">
            <a:avLst/>
          </a:prstGeom>
        </p:spPr>
      </p:pic>
      <p:pic>
        <p:nvPicPr>
          <p:cNvPr id="6" name="Picture 2" descr="This figure is a graphic describing various health conditions after COVID-19 infection.">
            <a:extLst>
              <a:ext uri="{FF2B5EF4-FFF2-40B4-BE49-F238E27FC236}">
                <a16:creationId xmlns:a16="http://schemas.microsoft.com/office/drawing/2014/main" id="{758632B5-7EE2-55E0-B34F-41A1ECFA28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228" t="3293" r="1457" b="30345"/>
          <a:stretch/>
        </p:blipFill>
        <p:spPr bwMode="auto">
          <a:xfrm>
            <a:off x="9273212" y="0"/>
            <a:ext cx="2918788" cy="1719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EAF72DE-39F2-17BE-2A78-E0F2C053150B}"/>
              </a:ext>
            </a:extLst>
          </p:cNvPr>
          <p:cNvPicPr>
            <a:picLocks noChangeAspect="1"/>
          </p:cNvPicPr>
          <p:nvPr/>
        </p:nvPicPr>
        <p:blipFill rotWithShape="1">
          <a:blip r:embed="rId8"/>
          <a:srcRect l="22510" r="4425" b="16144"/>
          <a:stretch/>
        </p:blipFill>
        <p:spPr>
          <a:xfrm>
            <a:off x="4174672" y="4808224"/>
            <a:ext cx="4256314" cy="1944185"/>
          </a:xfrm>
          <a:prstGeom prst="rect">
            <a:avLst/>
          </a:prstGeom>
        </p:spPr>
      </p:pic>
      <p:pic>
        <p:nvPicPr>
          <p:cNvPr id="9" name="Picture 2" descr="Image">
            <a:extLst>
              <a:ext uri="{FF2B5EF4-FFF2-40B4-BE49-F238E27FC236}">
                <a16:creationId xmlns:a16="http://schemas.microsoft.com/office/drawing/2014/main" id="{D1B498F2-51A8-BE9A-AFF9-988FED43ED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8" t="60798"/>
          <a:stretch/>
        </p:blipFill>
        <p:spPr bwMode="auto">
          <a:xfrm>
            <a:off x="-97971" y="4302875"/>
            <a:ext cx="4027714" cy="1104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IY box fan filters – Corsi-Rosenthal box - Clean Air Crew">
            <a:extLst>
              <a:ext uri="{FF2B5EF4-FFF2-40B4-BE49-F238E27FC236}">
                <a16:creationId xmlns:a16="http://schemas.microsoft.com/office/drawing/2014/main" id="{BD09073F-ACAF-D229-8CA3-EF540AB4D7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0689" y="-347268"/>
            <a:ext cx="2029082" cy="25653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3D4BA43-F420-80C7-199C-73F33CE1D479}"/>
              </a:ext>
            </a:extLst>
          </p:cNvPr>
          <p:cNvPicPr>
            <a:picLocks noChangeAspect="1"/>
          </p:cNvPicPr>
          <p:nvPr/>
        </p:nvPicPr>
        <p:blipFill rotWithShape="1">
          <a:blip r:embed="rId11"/>
          <a:srcRect l="17901" t="35852" r="17408" b="7333"/>
          <a:stretch/>
        </p:blipFill>
        <p:spPr>
          <a:xfrm>
            <a:off x="8931729" y="5621533"/>
            <a:ext cx="1055914" cy="1236467"/>
          </a:xfrm>
          <a:prstGeom prst="rect">
            <a:avLst/>
          </a:prstGeom>
        </p:spPr>
      </p:pic>
      <p:pic>
        <p:nvPicPr>
          <p:cNvPr id="12" name="Picture 4" descr="Image">
            <a:extLst>
              <a:ext uri="{FF2B5EF4-FFF2-40B4-BE49-F238E27FC236}">
                <a16:creationId xmlns:a16="http://schemas.microsoft.com/office/drawing/2014/main" id="{3DA676E2-B1DF-A7C2-34E3-63AF97570E6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6896" t="62675" r="5299" b="4345"/>
          <a:stretch/>
        </p:blipFill>
        <p:spPr bwMode="auto">
          <a:xfrm>
            <a:off x="2580095" y="5511429"/>
            <a:ext cx="1463766" cy="13464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B15726-5CE4-E296-67A6-4202193D57DF}"/>
              </a:ext>
            </a:extLst>
          </p:cNvPr>
          <p:cNvSpPr>
            <a:spLocks noGrp="1"/>
          </p:cNvSpPr>
          <p:nvPr>
            <p:ph type="ctrTitle"/>
          </p:nvPr>
        </p:nvSpPr>
        <p:spPr>
          <a:xfrm>
            <a:off x="0" y="2299156"/>
            <a:ext cx="12191999" cy="2218647"/>
          </a:xfrm>
          <a:solidFill>
            <a:schemeClr val="tx1"/>
          </a:solidFill>
        </p:spPr>
        <p:txBody>
          <a:bodyPr>
            <a:normAutofit/>
          </a:bodyPr>
          <a:lstStyle/>
          <a:p>
            <a:r>
              <a:rPr lang="en-US" b="1" dirty="0">
                <a:solidFill>
                  <a:schemeClr val="bg1"/>
                </a:solidFill>
              </a:rPr>
              <a:t>Surviving the COVID-19 Pandemic:</a:t>
            </a:r>
            <a:br>
              <a:rPr lang="en-US" b="1" dirty="0">
                <a:solidFill>
                  <a:schemeClr val="bg1"/>
                </a:solidFill>
              </a:rPr>
            </a:br>
            <a:r>
              <a:rPr lang="en-US" b="1" dirty="0">
                <a:solidFill>
                  <a:schemeClr val="bg1"/>
                </a:solidFill>
              </a:rPr>
              <a:t>Things I Have Learned (So Far)</a:t>
            </a:r>
            <a:br>
              <a:rPr lang="en-US" b="1" dirty="0">
                <a:solidFill>
                  <a:schemeClr val="bg1"/>
                </a:solidFill>
              </a:rPr>
            </a:br>
            <a:r>
              <a:rPr lang="en-US" sz="3100" b="1" dirty="0">
                <a:solidFill>
                  <a:schemeClr val="bg1"/>
                </a:solidFill>
              </a:rPr>
              <a:t>Michael Hoerger, PhD, MSCR, MBA</a:t>
            </a:r>
          </a:p>
        </p:txBody>
      </p:sp>
      <p:pic>
        <p:nvPicPr>
          <p:cNvPr id="16" name="Picture 15">
            <a:extLst>
              <a:ext uri="{FF2B5EF4-FFF2-40B4-BE49-F238E27FC236}">
                <a16:creationId xmlns:a16="http://schemas.microsoft.com/office/drawing/2014/main" id="{A71F63BF-70B8-C248-99E9-0C73A4F17BF6}"/>
              </a:ext>
            </a:extLst>
          </p:cNvPr>
          <p:cNvPicPr>
            <a:picLocks noChangeAspect="1"/>
          </p:cNvPicPr>
          <p:nvPr/>
        </p:nvPicPr>
        <p:blipFill>
          <a:blip r:embed="rId13"/>
          <a:stretch>
            <a:fillRect/>
          </a:stretch>
        </p:blipFill>
        <p:spPr>
          <a:xfrm>
            <a:off x="8473984" y="4598926"/>
            <a:ext cx="1475014" cy="1027477"/>
          </a:xfrm>
          <a:prstGeom prst="rect">
            <a:avLst/>
          </a:prstGeom>
        </p:spPr>
      </p:pic>
      <p:pic>
        <p:nvPicPr>
          <p:cNvPr id="17" name="Picture 16">
            <a:extLst>
              <a:ext uri="{FF2B5EF4-FFF2-40B4-BE49-F238E27FC236}">
                <a16:creationId xmlns:a16="http://schemas.microsoft.com/office/drawing/2014/main" id="{A1C86AD5-399C-249D-1D2B-0EA96C97017A}"/>
              </a:ext>
            </a:extLst>
          </p:cNvPr>
          <p:cNvPicPr>
            <a:picLocks noChangeAspect="1"/>
          </p:cNvPicPr>
          <p:nvPr/>
        </p:nvPicPr>
        <p:blipFill>
          <a:blip r:embed="rId14"/>
          <a:stretch>
            <a:fillRect/>
          </a:stretch>
        </p:blipFill>
        <p:spPr>
          <a:xfrm>
            <a:off x="9524999" y="1647336"/>
            <a:ext cx="925287" cy="619164"/>
          </a:xfrm>
          <a:prstGeom prst="rect">
            <a:avLst/>
          </a:prstGeom>
        </p:spPr>
      </p:pic>
      <p:pic>
        <p:nvPicPr>
          <p:cNvPr id="14338" name="Picture 2" descr="Flo Mask with monotone cancer ribbon">
            <a:extLst>
              <a:ext uri="{FF2B5EF4-FFF2-40B4-BE49-F238E27FC236}">
                <a16:creationId xmlns:a16="http://schemas.microsoft.com/office/drawing/2014/main" id="{7CBDF153-E36D-65A3-1696-FBFE494E5D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10747319" y="1101081"/>
            <a:ext cx="868136" cy="115751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Wagon full of N95s and educational handouts.">
            <a:extLst>
              <a:ext uri="{FF2B5EF4-FFF2-40B4-BE49-F238E27FC236}">
                <a16:creationId xmlns:a16="http://schemas.microsoft.com/office/drawing/2014/main" id="{7217F0DC-E0C4-93FB-3FFE-BF0C1EA73B5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0159" b="24841"/>
          <a:stretch/>
        </p:blipFill>
        <p:spPr bwMode="auto">
          <a:xfrm>
            <a:off x="0" y="1195426"/>
            <a:ext cx="1185550" cy="102747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preview">
            <a:extLst>
              <a:ext uri="{FF2B5EF4-FFF2-40B4-BE49-F238E27FC236}">
                <a16:creationId xmlns:a16="http://schemas.microsoft.com/office/drawing/2014/main" id="{9D4A5404-54C5-C863-CF42-A3386514402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73984" y="898445"/>
            <a:ext cx="999962" cy="136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32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Multi-layered Mitigation</a:t>
            </a:r>
            <a:endParaRPr lang="en-US" sz="2500" dirty="0">
              <a:solidFill>
                <a:srgbClr val="3366FF"/>
              </a:solidFill>
            </a:endParaRPr>
          </a:p>
        </p:txBody>
      </p:sp>
      <p:pic>
        <p:nvPicPr>
          <p:cNvPr id="1026" name="Picture 2" descr="Image">
            <a:extLst>
              <a:ext uri="{FF2B5EF4-FFF2-40B4-BE49-F238E27FC236}">
                <a16:creationId xmlns:a16="http://schemas.microsoft.com/office/drawing/2014/main" id="{78736376-5F34-D048-74E3-B04C4A778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613"/>
            <a:ext cx="12192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A389BA5-387C-6DB9-F562-6B222056B465}"/>
              </a:ext>
            </a:extLst>
          </p:cNvPr>
          <p:cNvSpPr>
            <a:spLocks noGrp="1"/>
          </p:cNvSpPr>
          <p:nvPr>
            <p:ph idx="1"/>
          </p:nvPr>
        </p:nvSpPr>
        <p:spPr>
          <a:xfrm>
            <a:off x="85397" y="1558635"/>
            <a:ext cx="10515600" cy="3830051"/>
          </a:xfrm>
        </p:spPr>
        <p:txBody>
          <a:bodyPr/>
          <a:lstStyle/>
          <a:p>
            <a:pPr marL="0" indent="0">
              <a:buNone/>
            </a:pPr>
            <a:r>
              <a:rPr lang="en-US" dirty="0"/>
              <a:t>How to reduce the lifetime consequences of COVID-19?</a:t>
            </a:r>
          </a:p>
        </p:txBody>
      </p:sp>
    </p:spTree>
    <p:extLst>
      <p:ext uri="{BB962C8B-B14F-4D97-AF65-F5344CB8AC3E}">
        <p14:creationId xmlns:p14="http://schemas.microsoft.com/office/powerpoint/2010/main" val="220691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It’s Not Rocket Science</a:t>
            </a:r>
            <a:endParaRPr lang="en-US" sz="2500" dirty="0">
              <a:solidFill>
                <a:srgbClr val="3366FF"/>
              </a:solidFill>
            </a:endParaRPr>
          </a:p>
        </p:txBody>
      </p:sp>
      <p:pic>
        <p:nvPicPr>
          <p:cNvPr id="5" name="Picture 4">
            <a:extLst>
              <a:ext uri="{FF2B5EF4-FFF2-40B4-BE49-F238E27FC236}">
                <a16:creationId xmlns:a16="http://schemas.microsoft.com/office/drawing/2014/main" id="{016709E4-7C4F-98A6-A811-BD5FC4865927}"/>
              </a:ext>
            </a:extLst>
          </p:cNvPr>
          <p:cNvPicPr>
            <a:picLocks noChangeAspect="1"/>
          </p:cNvPicPr>
          <p:nvPr/>
        </p:nvPicPr>
        <p:blipFill>
          <a:blip r:embed="rId3"/>
          <a:stretch>
            <a:fillRect/>
          </a:stretch>
        </p:blipFill>
        <p:spPr>
          <a:xfrm>
            <a:off x="86782" y="1255952"/>
            <a:ext cx="7041819" cy="2371168"/>
          </a:xfrm>
          <a:prstGeom prst="rect">
            <a:avLst/>
          </a:prstGeom>
        </p:spPr>
      </p:pic>
      <p:pic>
        <p:nvPicPr>
          <p:cNvPr id="7" name="Picture 6">
            <a:extLst>
              <a:ext uri="{FF2B5EF4-FFF2-40B4-BE49-F238E27FC236}">
                <a16:creationId xmlns:a16="http://schemas.microsoft.com/office/drawing/2014/main" id="{D8DFD2EA-202F-77C4-FE01-46660B78AD4A}"/>
              </a:ext>
            </a:extLst>
          </p:cNvPr>
          <p:cNvPicPr>
            <a:picLocks noChangeAspect="1"/>
          </p:cNvPicPr>
          <p:nvPr/>
        </p:nvPicPr>
        <p:blipFill>
          <a:blip r:embed="rId4"/>
          <a:stretch>
            <a:fillRect/>
          </a:stretch>
        </p:blipFill>
        <p:spPr>
          <a:xfrm>
            <a:off x="852129" y="4130040"/>
            <a:ext cx="5543591" cy="1944728"/>
          </a:xfrm>
          <a:prstGeom prst="rect">
            <a:avLst/>
          </a:prstGeom>
        </p:spPr>
      </p:pic>
      <p:pic>
        <p:nvPicPr>
          <p:cNvPr id="9" name="Picture 8">
            <a:extLst>
              <a:ext uri="{FF2B5EF4-FFF2-40B4-BE49-F238E27FC236}">
                <a16:creationId xmlns:a16="http://schemas.microsoft.com/office/drawing/2014/main" id="{3A809BA6-8D03-15D3-A2F1-087469531FFA}"/>
              </a:ext>
            </a:extLst>
          </p:cNvPr>
          <p:cNvPicPr>
            <a:picLocks noChangeAspect="1"/>
          </p:cNvPicPr>
          <p:nvPr/>
        </p:nvPicPr>
        <p:blipFill>
          <a:blip r:embed="rId5"/>
          <a:stretch>
            <a:fillRect/>
          </a:stretch>
        </p:blipFill>
        <p:spPr>
          <a:xfrm>
            <a:off x="7230950" y="0"/>
            <a:ext cx="4961050" cy="2331922"/>
          </a:xfrm>
          <a:prstGeom prst="rect">
            <a:avLst/>
          </a:prstGeom>
        </p:spPr>
      </p:pic>
      <p:pic>
        <p:nvPicPr>
          <p:cNvPr id="11" name="Picture 10">
            <a:extLst>
              <a:ext uri="{FF2B5EF4-FFF2-40B4-BE49-F238E27FC236}">
                <a16:creationId xmlns:a16="http://schemas.microsoft.com/office/drawing/2014/main" id="{FF1CCB83-1F99-0F17-82BD-D5E8E93F851A}"/>
              </a:ext>
            </a:extLst>
          </p:cNvPr>
          <p:cNvPicPr>
            <a:picLocks noChangeAspect="1"/>
          </p:cNvPicPr>
          <p:nvPr/>
        </p:nvPicPr>
        <p:blipFill>
          <a:blip r:embed="rId6"/>
          <a:stretch>
            <a:fillRect/>
          </a:stretch>
        </p:blipFill>
        <p:spPr>
          <a:xfrm>
            <a:off x="7333829" y="2562908"/>
            <a:ext cx="4858171" cy="2084251"/>
          </a:xfrm>
          <a:prstGeom prst="rect">
            <a:avLst/>
          </a:prstGeom>
        </p:spPr>
      </p:pic>
      <p:pic>
        <p:nvPicPr>
          <p:cNvPr id="13" name="Picture 12">
            <a:extLst>
              <a:ext uri="{FF2B5EF4-FFF2-40B4-BE49-F238E27FC236}">
                <a16:creationId xmlns:a16="http://schemas.microsoft.com/office/drawing/2014/main" id="{6EBF4E7A-F28D-D8CD-447C-032B5ABA2FD5}"/>
              </a:ext>
            </a:extLst>
          </p:cNvPr>
          <p:cNvPicPr>
            <a:picLocks noChangeAspect="1"/>
          </p:cNvPicPr>
          <p:nvPr/>
        </p:nvPicPr>
        <p:blipFill>
          <a:blip r:embed="rId7"/>
          <a:stretch>
            <a:fillRect/>
          </a:stretch>
        </p:blipFill>
        <p:spPr>
          <a:xfrm>
            <a:off x="7314777" y="5021421"/>
            <a:ext cx="4877223" cy="1836579"/>
          </a:xfrm>
          <a:prstGeom prst="rect">
            <a:avLst/>
          </a:prstGeom>
        </p:spPr>
      </p:pic>
    </p:spTree>
    <p:extLst>
      <p:ext uri="{BB962C8B-B14F-4D97-AF65-F5344CB8AC3E}">
        <p14:creationId xmlns:p14="http://schemas.microsoft.com/office/powerpoint/2010/main" val="119959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Quarantine, Isolation, Testing</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6" y="1037349"/>
            <a:ext cx="3825799" cy="5719052"/>
          </a:xfrm>
        </p:spPr>
        <p:txBody>
          <a:bodyPr/>
          <a:lstStyle/>
          <a:p>
            <a:r>
              <a:rPr lang="en-US" dirty="0"/>
              <a:t>Quarantine: Stay home, N95, test for 7-10 days post-exposure</a:t>
            </a:r>
          </a:p>
          <a:p>
            <a:r>
              <a:rPr lang="en-US" dirty="0"/>
              <a:t>Isolate: Test for 6+ days of symptoms (PCR days 2 and 5)</a:t>
            </a:r>
          </a:p>
          <a:p>
            <a:r>
              <a:rPr lang="en-US" dirty="0"/>
              <a:t>Symptoms occur before infectiousness</a:t>
            </a:r>
          </a:p>
          <a:p>
            <a:r>
              <a:rPr lang="en-US" dirty="0"/>
              <a:t>RATs = infectiousness</a:t>
            </a:r>
          </a:p>
          <a:p>
            <a:r>
              <a:rPr lang="en-US" dirty="0"/>
              <a:t>PCR = case hood </a:t>
            </a:r>
          </a:p>
          <a:p>
            <a:r>
              <a:rPr lang="en-US" dirty="0"/>
              <a:t>2 negative RATs on diff days to end isolation</a:t>
            </a:r>
          </a:p>
        </p:txBody>
      </p:sp>
      <p:pic>
        <p:nvPicPr>
          <p:cNvPr id="4098" name="Picture 2" descr="Image">
            <a:extLst>
              <a:ext uri="{FF2B5EF4-FFF2-40B4-BE49-F238E27FC236}">
                <a16:creationId xmlns:a16="http://schemas.microsoft.com/office/drawing/2014/main" id="{DE1236E5-68CD-B229-3187-FA8697358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196" y="1117600"/>
            <a:ext cx="8280804" cy="578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306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C0788D91-AE6F-33BA-A993-45700DDFB997}"/>
              </a:ext>
            </a:extLst>
          </p:cNvPr>
          <p:cNvGraphicFramePr>
            <a:graphicFrameLocks noGrp="1"/>
          </p:cNvGraphicFramePr>
          <p:nvPr>
            <p:ph idx="1"/>
            <p:extLst>
              <p:ext uri="{D42A27DB-BD31-4B8C-83A1-F6EECF244321}">
                <p14:modId xmlns:p14="http://schemas.microsoft.com/office/powerpoint/2010/main" val="2443061093"/>
              </p:ext>
            </p:extLst>
          </p:nvPr>
        </p:nvGraphicFramePr>
        <p:xfrm>
          <a:off x="0" y="1037348"/>
          <a:ext cx="12192000" cy="5838550"/>
        </p:xfrm>
        <a:graphic>
          <a:graphicData uri="http://schemas.openxmlformats.org/drawingml/2006/table">
            <a:tbl>
              <a:tblPr firstRow="1" bandRow="1">
                <a:tableStyleId>{5C22544A-7EE6-4342-B048-85BDC9FD1C3A}</a:tableStyleId>
              </a:tblPr>
              <a:tblGrid>
                <a:gridCol w="2321560">
                  <a:extLst>
                    <a:ext uri="{9D8B030D-6E8A-4147-A177-3AD203B41FA5}">
                      <a16:colId xmlns:a16="http://schemas.microsoft.com/office/drawing/2014/main" val="1429546963"/>
                    </a:ext>
                  </a:extLst>
                </a:gridCol>
                <a:gridCol w="2128520">
                  <a:extLst>
                    <a:ext uri="{9D8B030D-6E8A-4147-A177-3AD203B41FA5}">
                      <a16:colId xmlns:a16="http://schemas.microsoft.com/office/drawing/2014/main" val="2719838926"/>
                    </a:ext>
                  </a:extLst>
                </a:gridCol>
                <a:gridCol w="3530600">
                  <a:extLst>
                    <a:ext uri="{9D8B030D-6E8A-4147-A177-3AD203B41FA5}">
                      <a16:colId xmlns:a16="http://schemas.microsoft.com/office/drawing/2014/main" val="2394270012"/>
                    </a:ext>
                  </a:extLst>
                </a:gridCol>
                <a:gridCol w="4211320">
                  <a:extLst>
                    <a:ext uri="{9D8B030D-6E8A-4147-A177-3AD203B41FA5}">
                      <a16:colId xmlns:a16="http://schemas.microsoft.com/office/drawing/2014/main" val="3005471575"/>
                    </a:ext>
                  </a:extLst>
                </a:gridCol>
              </a:tblGrid>
              <a:tr h="841638">
                <a:tc>
                  <a:txBody>
                    <a:bodyPr/>
                    <a:lstStyle/>
                    <a:p>
                      <a:pPr algn="ctr">
                        <a:lnSpc>
                          <a:spcPct val="90000"/>
                        </a:lnSpc>
                      </a:pPr>
                      <a:r>
                        <a:rPr lang="en-US" sz="2800" dirty="0"/>
                        <a:t>Low </a:t>
                      </a:r>
                      <a:br>
                        <a:rPr lang="en-US" sz="2800" dirty="0"/>
                      </a:br>
                      <a:r>
                        <a:rPr lang="en-US" sz="2800" dirty="0"/>
                        <a:t>Quality</a:t>
                      </a:r>
                    </a:p>
                  </a:txBody>
                  <a:tcPr anchor="ctr"/>
                </a:tc>
                <a:tc>
                  <a:txBody>
                    <a:bodyPr/>
                    <a:lstStyle/>
                    <a:p>
                      <a:pPr algn="ctr">
                        <a:lnSpc>
                          <a:spcPct val="90000"/>
                        </a:lnSpc>
                      </a:pPr>
                      <a:r>
                        <a:rPr lang="en-US" sz="2800" dirty="0"/>
                        <a:t>Moderate Quality</a:t>
                      </a:r>
                    </a:p>
                  </a:txBody>
                  <a:tcPr anchor="ctr"/>
                </a:tc>
                <a:tc>
                  <a:txBody>
                    <a:bodyPr/>
                    <a:lstStyle/>
                    <a:p>
                      <a:pPr algn="ctr">
                        <a:lnSpc>
                          <a:spcPct val="90000"/>
                        </a:lnSpc>
                      </a:pPr>
                      <a:r>
                        <a:rPr lang="en-US" sz="2800" dirty="0"/>
                        <a:t>High </a:t>
                      </a:r>
                      <a:br>
                        <a:rPr lang="en-US" sz="2800" dirty="0"/>
                      </a:br>
                      <a:r>
                        <a:rPr lang="en-US" sz="2800" dirty="0"/>
                        <a:t>Quality</a:t>
                      </a:r>
                    </a:p>
                  </a:txBody>
                  <a:tcPr anchor="ctr"/>
                </a:tc>
                <a:tc>
                  <a:txBody>
                    <a:bodyPr/>
                    <a:lstStyle/>
                    <a:p>
                      <a:pPr algn="ctr">
                        <a:lnSpc>
                          <a:spcPct val="90000"/>
                        </a:lnSpc>
                      </a:pPr>
                      <a:r>
                        <a:rPr lang="en-US" sz="2800" dirty="0"/>
                        <a:t>Highest </a:t>
                      </a:r>
                      <a:br>
                        <a:rPr lang="en-US" sz="2800" dirty="0"/>
                      </a:br>
                      <a:r>
                        <a:rPr lang="en-US" sz="2800" dirty="0"/>
                        <a:t>Quality</a:t>
                      </a:r>
                    </a:p>
                  </a:txBody>
                  <a:tcPr anchor="ctr"/>
                </a:tc>
                <a:extLst>
                  <a:ext uri="{0D108BD9-81ED-4DB2-BD59-A6C34878D82A}">
                    <a16:rowId xmlns:a16="http://schemas.microsoft.com/office/drawing/2014/main" val="1776046920"/>
                  </a:ext>
                </a:extLst>
              </a:tr>
              <a:tr h="4979014">
                <a:tc>
                  <a:txBody>
                    <a:bodyPr/>
                    <a:lstStyle/>
                    <a:p>
                      <a:r>
                        <a:rPr lang="en-US" dirty="0"/>
                        <a:t>Face shields, cloth masks, procedure masks, surgical masks</a:t>
                      </a:r>
                    </a:p>
                  </a:txBody>
                  <a:tcPr/>
                </a:tc>
                <a:tc>
                  <a:txBody>
                    <a:bodyPr/>
                    <a:lstStyle/>
                    <a:p>
                      <a:r>
                        <a:rPr lang="en-US" dirty="0"/>
                        <a:t>KN95, KF94, FFP2, and similar earloop masks</a:t>
                      </a:r>
                    </a:p>
                  </a:txBody>
                  <a:tcPr/>
                </a:tc>
                <a:tc>
                  <a:txBody>
                    <a:bodyPr/>
                    <a:lstStyle/>
                    <a:p>
                      <a:r>
                        <a:rPr lang="en-US" dirty="0"/>
                        <a:t>N95 and headband versions of KN95, KF94, FFP2/3, and similar masks</a:t>
                      </a:r>
                    </a:p>
                  </a:txBody>
                  <a:tcPr/>
                </a:tc>
                <a:tc>
                  <a:txBody>
                    <a:bodyPr/>
                    <a:lstStyle/>
                    <a:p>
                      <a:r>
                        <a:rPr lang="en-US" dirty="0"/>
                        <a:t>Elastomeric N95, N99, N100, and P100 masks, PAPR</a:t>
                      </a:r>
                    </a:p>
                  </a:txBody>
                  <a:tcPr/>
                </a:tc>
                <a:extLst>
                  <a:ext uri="{0D108BD9-81ED-4DB2-BD59-A6C34878D82A}">
                    <a16:rowId xmlns:a16="http://schemas.microsoft.com/office/drawing/2014/main" val="2888701249"/>
                  </a:ext>
                </a:extLst>
              </a:tr>
            </a:tbl>
          </a:graphicData>
        </a:graphic>
      </p:graphicFrame>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Masking – </a:t>
            </a:r>
            <a:r>
              <a:rPr lang="en-US" b="1" dirty="0">
                <a:solidFill>
                  <a:srgbClr val="FFFF00"/>
                </a:solidFill>
              </a:rPr>
              <a:t>High Quality</a:t>
            </a:r>
            <a:r>
              <a:rPr lang="en-US" b="1" dirty="0">
                <a:solidFill>
                  <a:schemeClr val="bg1"/>
                </a:solidFill>
              </a:rPr>
              <a:t>, Well-fitting, Authentic</a:t>
            </a:r>
            <a:endParaRPr lang="en-US" sz="2500" dirty="0">
              <a:solidFill>
                <a:srgbClr val="3366FF"/>
              </a:solidFill>
            </a:endParaRPr>
          </a:p>
        </p:txBody>
      </p:sp>
      <p:pic>
        <p:nvPicPr>
          <p:cNvPr id="5" name="Picture 4">
            <a:extLst>
              <a:ext uri="{FF2B5EF4-FFF2-40B4-BE49-F238E27FC236}">
                <a16:creationId xmlns:a16="http://schemas.microsoft.com/office/drawing/2014/main" id="{CBFCA716-B39D-C2C6-E476-B91565FFD6C8}"/>
              </a:ext>
            </a:extLst>
          </p:cNvPr>
          <p:cNvPicPr>
            <a:picLocks noChangeAspect="1"/>
          </p:cNvPicPr>
          <p:nvPr/>
        </p:nvPicPr>
        <p:blipFill rotWithShape="1">
          <a:blip r:embed="rId3"/>
          <a:srcRect l="24120" t="15778" r="23797" b="9185"/>
          <a:stretch/>
        </p:blipFill>
        <p:spPr>
          <a:xfrm>
            <a:off x="58357" y="4744503"/>
            <a:ext cx="2206631" cy="1986948"/>
          </a:xfrm>
          <a:prstGeom prst="rect">
            <a:avLst/>
          </a:prstGeom>
        </p:spPr>
      </p:pic>
      <p:pic>
        <p:nvPicPr>
          <p:cNvPr id="5122" name="Picture 2" descr="Image">
            <a:extLst>
              <a:ext uri="{FF2B5EF4-FFF2-40B4-BE49-F238E27FC236}">
                <a16:creationId xmlns:a16="http://schemas.microsoft.com/office/drawing/2014/main" id="{25C6A03A-6C51-11AC-1640-A4C7246A46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470" t="14328" r="21937" b="8300"/>
          <a:stretch/>
        </p:blipFill>
        <p:spPr bwMode="auto">
          <a:xfrm rot="5400000">
            <a:off x="1004042" y="3382257"/>
            <a:ext cx="977108" cy="14942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BFEBEBE-0EFD-8147-917D-81B6A0002A1F}"/>
              </a:ext>
            </a:extLst>
          </p:cNvPr>
          <p:cNvPicPr>
            <a:picLocks noChangeAspect="1"/>
          </p:cNvPicPr>
          <p:nvPr/>
        </p:nvPicPr>
        <p:blipFill>
          <a:blip r:embed="rId5"/>
          <a:stretch>
            <a:fillRect/>
          </a:stretch>
        </p:blipFill>
        <p:spPr>
          <a:xfrm>
            <a:off x="139617" y="2939986"/>
            <a:ext cx="927183" cy="1088513"/>
          </a:xfrm>
          <a:prstGeom prst="rect">
            <a:avLst/>
          </a:prstGeom>
        </p:spPr>
      </p:pic>
      <p:pic>
        <p:nvPicPr>
          <p:cNvPr id="15" name="Picture 14">
            <a:extLst>
              <a:ext uri="{FF2B5EF4-FFF2-40B4-BE49-F238E27FC236}">
                <a16:creationId xmlns:a16="http://schemas.microsoft.com/office/drawing/2014/main" id="{EE17131D-5F90-7E63-C4C7-DA6A037A85CC}"/>
              </a:ext>
            </a:extLst>
          </p:cNvPr>
          <p:cNvPicPr>
            <a:picLocks noChangeAspect="1"/>
          </p:cNvPicPr>
          <p:nvPr/>
        </p:nvPicPr>
        <p:blipFill>
          <a:blip r:embed="rId6"/>
          <a:stretch>
            <a:fillRect/>
          </a:stretch>
        </p:blipFill>
        <p:spPr>
          <a:xfrm>
            <a:off x="2672163" y="2960002"/>
            <a:ext cx="1368567" cy="1600340"/>
          </a:xfrm>
          <a:prstGeom prst="rect">
            <a:avLst/>
          </a:prstGeom>
        </p:spPr>
      </p:pic>
      <p:pic>
        <p:nvPicPr>
          <p:cNvPr id="17" name="Picture 16" descr="A picture containing person, indoor, child, young&#10;&#10;Description automatically generated">
            <a:extLst>
              <a:ext uri="{FF2B5EF4-FFF2-40B4-BE49-F238E27FC236}">
                <a16:creationId xmlns:a16="http://schemas.microsoft.com/office/drawing/2014/main" id="{47C79C80-A06B-892C-4EA9-E0B357AFA482}"/>
              </a:ext>
            </a:extLst>
          </p:cNvPr>
          <p:cNvPicPr>
            <a:picLocks noChangeAspect="1"/>
          </p:cNvPicPr>
          <p:nvPr/>
        </p:nvPicPr>
        <p:blipFill rotWithShape="1">
          <a:blip r:embed="rId7"/>
          <a:srcRect l="20111" r="25104" b="20389"/>
          <a:stretch/>
        </p:blipFill>
        <p:spPr>
          <a:xfrm>
            <a:off x="2768698" y="4906252"/>
            <a:ext cx="1258495" cy="1828800"/>
          </a:xfrm>
          <a:prstGeom prst="rect">
            <a:avLst/>
          </a:prstGeom>
        </p:spPr>
      </p:pic>
      <p:pic>
        <p:nvPicPr>
          <p:cNvPr id="19" name="Picture 18">
            <a:extLst>
              <a:ext uri="{FF2B5EF4-FFF2-40B4-BE49-F238E27FC236}">
                <a16:creationId xmlns:a16="http://schemas.microsoft.com/office/drawing/2014/main" id="{D8C87B2D-45DE-8054-50D8-F650CDC07E93}"/>
              </a:ext>
            </a:extLst>
          </p:cNvPr>
          <p:cNvPicPr>
            <a:picLocks noChangeAspect="1"/>
          </p:cNvPicPr>
          <p:nvPr/>
        </p:nvPicPr>
        <p:blipFill rotWithShape="1">
          <a:blip r:embed="rId8"/>
          <a:srcRect l="25673" t="11551" r="14541" b="10443"/>
          <a:stretch/>
        </p:blipFill>
        <p:spPr>
          <a:xfrm>
            <a:off x="4886627" y="5158363"/>
            <a:ext cx="1923371" cy="1672349"/>
          </a:xfrm>
          <a:prstGeom prst="rect">
            <a:avLst/>
          </a:prstGeom>
        </p:spPr>
      </p:pic>
      <p:pic>
        <p:nvPicPr>
          <p:cNvPr id="21" name="Picture 20" descr="A picture containing person&#10;&#10;Description automatically generated">
            <a:extLst>
              <a:ext uri="{FF2B5EF4-FFF2-40B4-BE49-F238E27FC236}">
                <a16:creationId xmlns:a16="http://schemas.microsoft.com/office/drawing/2014/main" id="{5321B5EA-9800-404B-8AF3-437DC3A1F2B2}"/>
              </a:ext>
            </a:extLst>
          </p:cNvPr>
          <p:cNvPicPr>
            <a:picLocks noChangeAspect="1"/>
          </p:cNvPicPr>
          <p:nvPr/>
        </p:nvPicPr>
        <p:blipFill>
          <a:blip r:embed="rId9"/>
          <a:stretch>
            <a:fillRect/>
          </a:stretch>
        </p:blipFill>
        <p:spPr>
          <a:xfrm>
            <a:off x="6315228" y="3844048"/>
            <a:ext cx="1633140" cy="2180326"/>
          </a:xfrm>
          <a:prstGeom prst="rect">
            <a:avLst/>
          </a:prstGeom>
        </p:spPr>
      </p:pic>
      <p:pic>
        <p:nvPicPr>
          <p:cNvPr id="5128" name="Picture 8" descr="To maximize protection against COVID, use a 3M N95">
            <a:extLst>
              <a:ext uri="{FF2B5EF4-FFF2-40B4-BE49-F238E27FC236}">
                <a16:creationId xmlns:a16="http://schemas.microsoft.com/office/drawing/2014/main" id="{2DB0FCC3-5077-D4FE-B1F8-30083B0DB49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800" t="7852" r="32470" b="17636"/>
          <a:stretch/>
        </p:blipFill>
        <p:spPr bwMode="auto">
          <a:xfrm>
            <a:off x="4505157" y="2767266"/>
            <a:ext cx="1894815" cy="24332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C452B72-0A7C-AC7D-CB4A-AAA6619CF9F0}"/>
              </a:ext>
            </a:extLst>
          </p:cNvPr>
          <p:cNvPicPr>
            <a:picLocks noChangeAspect="1"/>
          </p:cNvPicPr>
          <p:nvPr/>
        </p:nvPicPr>
        <p:blipFill>
          <a:blip r:embed="rId11"/>
          <a:stretch>
            <a:fillRect/>
          </a:stretch>
        </p:blipFill>
        <p:spPr>
          <a:xfrm>
            <a:off x="9437112" y="2424737"/>
            <a:ext cx="1117916" cy="1603762"/>
          </a:xfrm>
          <a:prstGeom prst="rect">
            <a:avLst/>
          </a:prstGeom>
        </p:spPr>
      </p:pic>
      <p:pic>
        <p:nvPicPr>
          <p:cNvPr id="29" name="Picture 28">
            <a:extLst>
              <a:ext uri="{FF2B5EF4-FFF2-40B4-BE49-F238E27FC236}">
                <a16:creationId xmlns:a16="http://schemas.microsoft.com/office/drawing/2014/main" id="{3DE49BB1-268E-2485-2FB0-00E91816AD3A}"/>
              </a:ext>
            </a:extLst>
          </p:cNvPr>
          <p:cNvPicPr>
            <a:picLocks noChangeAspect="1"/>
          </p:cNvPicPr>
          <p:nvPr/>
        </p:nvPicPr>
        <p:blipFill>
          <a:blip r:embed="rId12"/>
          <a:stretch>
            <a:fillRect/>
          </a:stretch>
        </p:blipFill>
        <p:spPr>
          <a:xfrm>
            <a:off x="8255080" y="5231130"/>
            <a:ext cx="1193038" cy="1626870"/>
          </a:xfrm>
          <a:prstGeom prst="rect">
            <a:avLst/>
          </a:prstGeom>
        </p:spPr>
      </p:pic>
      <p:pic>
        <p:nvPicPr>
          <p:cNvPr id="33" name="Picture 32">
            <a:extLst>
              <a:ext uri="{FF2B5EF4-FFF2-40B4-BE49-F238E27FC236}">
                <a16:creationId xmlns:a16="http://schemas.microsoft.com/office/drawing/2014/main" id="{FF6E4D06-F092-7D31-9D4B-B75A28FDDA87}"/>
              </a:ext>
            </a:extLst>
          </p:cNvPr>
          <p:cNvPicPr>
            <a:picLocks noChangeAspect="1"/>
          </p:cNvPicPr>
          <p:nvPr/>
        </p:nvPicPr>
        <p:blipFill>
          <a:blip r:embed="rId13"/>
          <a:stretch>
            <a:fillRect/>
          </a:stretch>
        </p:blipFill>
        <p:spPr>
          <a:xfrm>
            <a:off x="8437960" y="3915756"/>
            <a:ext cx="3257832" cy="1657494"/>
          </a:xfrm>
          <a:prstGeom prst="rect">
            <a:avLst/>
          </a:prstGeom>
        </p:spPr>
      </p:pic>
      <p:pic>
        <p:nvPicPr>
          <p:cNvPr id="5130" name="Picture 10" descr="Image">
            <a:extLst>
              <a:ext uri="{FF2B5EF4-FFF2-40B4-BE49-F238E27FC236}">
                <a16:creationId xmlns:a16="http://schemas.microsoft.com/office/drawing/2014/main" id="{D1B77283-A830-2F8B-064F-DB0ABDBBFE1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637" r="8872" b="17128"/>
          <a:stretch/>
        </p:blipFill>
        <p:spPr bwMode="auto">
          <a:xfrm>
            <a:off x="10190481" y="4915722"/>
            <a:ext cx="1816162" cy="19422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77BFD0-1F60-7FB5-45C3-AA3B55AB55F3}"/>
              </a:ext>
            </a:extLst>
          </p:cNvPr>
          <p:cNvPicPr>
            <a:picLocks noChangeAspect="1"/>
          </p:cNvPicPr>
          <p:nvPr/>
        </p:nvPicPr>
        <p:blipFill>
          <a:blip r:embed="rId15"/>
          <a:stretch>
            <a:fillRect/>
          </a:stretch>
        </p:blipFill>
        <p:spPr>
          <a:xfrm>
            <a:off x="8136863" y="2607269"/>
            <a:ext cx="1057050" cy="1470069"/>
          </a:xfrm>
          <a:prstGeom prst="rect">
            <a:avLst/>
          </a:prstGeom>
        </p:spPr>
      </p:pic>
      <p:pic>
        <p:nvPicPr>
          <p:cNvPr id="35" name="Picture 34">
            <a:extLst>
              <a:ext uri="{FF2B5EF4-FFF2-40B4-BE49-F238E27FC236}">
                <a16:creationId xmlns:a16="http://schemas.microsoft.com/office/drawing/2014/main" id="{85E49B8F-B03E-0FBF-DD60-8594406AC426}"/>
              </a:ext>
            </a:extLst>
          </p:cNvPr>
          <p:cNvPicPr>
            <a:picLocks noChangeAspect="1"/>
          </p:cNvPicPr>
          <p:nvPr/>
        </p:nvPicPr>
        <p:blipFill>
          <a:blip r:embed="rId16"/>
          <a:stretch>
            <a:fillRect/>
          </a:stretch>
        </p:blipFill>
        <p:spPr>
          <a:xfrm>
            <a:off x="10672731" y="2528368"/>
            <a:ext cx="1400122" cy="1500131"/>
          </a:xfrm>
          <a:prstGeom prst="rect">
            <a:avLst/>
          </a:prstGeom>
        </p:spPr>
      </p:pic>
    </p:spTree>
    <p:extLst>
      <p:ext uri="{BB962C8B-B14F-4D97-AF65-F5344CB8AC3E}">
        <p14:creationId xmlns:p14="http://schemas.microsoft.com/office/powerpoint/2010/main" val="428308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The FT-32 fit-test solution (right) goes in the nebulizer. Just poor in 1-2 mm. It doesn't take much. The nebulizer will blow it into the air. If you taste it, poor fit. FYI, don't buy FT-31 solution (diluted version). &#10;&#10;FT-32 fit-test solution and nebulizers are readily available online, such as through Amazon. Nebulizers are basically a commodity, so just get a cheap one w/good reviews. &#10;&#10;See Tip #19 for a cheaper option over this nebulizer. ">
            <a:extLst>
              <a:ext uri="{FF2B5EF4-FFF2-40B4-BE49-F238E27FC236}">
                <a16:creationId xmlns:a16="http://schemas.microsoft.com/office/drawing/2014/main" id="{6AF05842-1C42-DEF4-23E0-CC9BF42D6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39" t="2622" r="43461" b="13982"/>
          <a:stretch/>
        </p:blipFill>
        <p:spPr bwMode="auto">
          <a:xfrm>
            <a:off x="7513318" y="1136332"/>
            <a:ext cx="2123440" cy="3281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Masking – High Quality, </a:t>
            </a:r>
            <a:r>
              <a:rPr lang="en-US" b="1" dirty="0">
                <a:solidFill>
                  <a:srgbClr val="FFFF00"/>
                </a:solidFill>
              </a:rPr>
              <a:t>Well-fitting</a:t>
            </a:r>
            <a:r>
              <a:rPr lang="en-US" b="1" dirty="0">
                <a:solidFill>
                  <a:schemeClr val="bg1"/>
                </a:solidFill>
              </a:rPr>
              <a:t>, Authentic</a:t>
            </a:r>
            <a:endParaRPr lang="en-US" sz="2500" dirty="0">
              <a:solidFill>
                <a:srgbClr val="3366FF"/>
              </a:solidFill>
            </a:endParaRPr>
          </a:p>
        </p:txBody>
      </p:sp>
      <p:sp>
        <p:nvSpPr>
          <p:cNvPr id="4" name="Content Placeholder 3">
            <a:extLst>
              <a:ext uri="{FF2B5EF4-FFF2-40B4-BE49-F238E27FC236}">
                <a16:creationId xmlns:a16="http://schemas.microsoft.com/office/drawing/2014/main" id="{E5FA5E5A-3A54-8E48-37DD-5C03EFE238E5}"/>
              </a:ext>
            </a:extLst>
          </p:cNvPr>
          <p:cNvSpPr>
            <a:spLocks noGrp="1"/>
          </p:cNvSpPr>
          <p:nvPr>
            <p:ph idx="1"/>
          </p:nvPr>
        </p:nvSpPr>
        <p:spPr>
          <a:xfrm>
            <a:off x="579120" y="1189750"/>
            <a:ext cx="1280160" cy="5820650"/>
          </a:xfrm>
        </p:spPr>
        <p:txBody>
          <a:bodyPr>
            <a:normAutofit/>
          </a:bodyPr>
          <a:lstStyle/>
          <a:p>
            <a:pPr marL="0" indent="0" algn="ctr">
              <a:buNone/>
            </a:pPr>
            <a:r>
              <a:rPr lang="en-US" dirty="0"/>
              <a:t>Larger</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Smaller</a:t>
            </a:r>
          </a:p>
        </p:txBody>
      </p:sp>
      <p:sp>
        <p:nvSpPr>
          <p:cNvPr id="6" name="Content Placeholder 3">
            <a:extLst>
              <a:ext uri="{FF2B5EF4-FFF2-40B4-BE49-F238E27FC236}">
                <a16:creationId xmlns:a16="http://schemas.microsoft.com/office/drawing/2014/main" id="{06917372-4B95-6CEE-82DD-9CF4C553F710}"/>
              </a:ext>
            </a:extLst>
          </p:cNvPr>
          <p:cNvSpPr txBox="1">
            <a:spLocks/>
          </p:cNvSpPr>
          <p:nvPr/>
        </p:nvSpPr>
        <p:spPr>
          <a:xfrm>
            <a:off x="1889758" y="1264361"/>
            <a:ext cx="4627880" cy="5268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60000"/>
              </a:lnSpc>
              <a:buFont typeface="Arial" panose="020B0604020202020204" pitchFamily="34" charset="0"/>
              <a:buNone/>
            </a:pPr>
            <a:r>
              <a:rPr lang="en-US" dirty="0"/>
              <a:t>3M VFlex 9105 ($0.80)</a:t>
            </a:r>
          </a:p>
          <a:p>
            <a:pPr marL="0" indent="0">
              <a:lnSpc>
                <a:spcPct val="260000"/>
              </a:lnSpc>
              <a:buFont typeface="Arial" panose="020B0604020202020204" pitchFamily="34" charset="0"/>
              <a:buNone/>
            </a:pPr>
            <a:r>
              <a:rPr lang="en-US" dirty="0">
                <a:solidFill>
                  <a:schemeClr val="accent2"/>
                </a:solidFill>
              </a:rPr>
              <a:t>3M Aura 9210 ($1.30)</a:t>
            </a:r>
          </a:p>
          <a:p>
            <a:pPr marL="0" indent="0">
              <a:lnSpc>
                <a:spcPct val="260000"/>
              </a:lnSpc>
              <a:buFont typeface="Arial" panose="020B0604020202020204" pitchFamily="34" charset="0"/>
              <a:buNone/>
            </a:pPr>
            <a:r>
              <a:rPr lang="en-US" dirty="0"/>
              <a:t>Vitacore CAN99 9500 ($2.25)</a:t>
            </a:r>
          </a:p>
          <a:p>
            <a:pPr marL="0" indent="0">
              <a:lnSpc>
                <a:spcPct val="260000"/>
              </a:lnSpc>
              <a:buFont typeface="Arial" panose="020B0604020202020204" pitchFamily="34" charset="0"/>
              <a:buNone/>
            </a:pPr>
            <a:r>
              <a:rPr lang="en-US" dirty="0"/>
              <a:t>3M VFlex 9105S ($0.75)</a:t>
            </a:r>
          </a:p>
        </p:txBody>
      </p:sp>
      <p:pic>
        <p:nvPicPr>
          <p:cNvPr id="7170" name="Picture 2" descr="3M VFlex - Encycla">
            <a:extLst>
              <a:ext uri="{FF2B5EF4-FFF2-40B4-BE49-F238E27FC236}">
                <a16:creationId xmlns:a16="http://schemas.microsoft.com/office/drawing/2014/main" id="{BB92E41D-C733-3C27-C995-2CAA34E27E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16" t="20660" b="24271"/>
          <a:stretch/>
        </p:blipFill>
        <p:spPr bwMode="auto">
          <a:xfrm>
            <a:off x="661026" y="1634172"/>
            <a:ext cx="1228732" cy="10373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ey Differences Between 3M Aura Masks (9205+, 9210+, 1870+) | features of 3m  aura masks and more | Protectly Pinch of PPE News blog">
            <a:extLst>
              <a:ext uri="{FF2B5EF4-FFF2-40B4-BE49-F238E27FC236}">
                <a16:creationId xmlns:a16="http://schemas.microsoft.com/office/drawing/2014/main" id="{BD8CF500-F03D-6686-C6E6-FA8FC4269F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82" r="18054"/>
          <a:stretch/>
        </p:blipFill>
        <p:spPr bwMode="auto">
          <a:xfrm>
            <a:off x="661026" y="2848292"/>
            <a:ext cx="1228732" cy="11355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ith COVID, flu and RSV circulating, it's time to follow the evidence:  Return to mask mandates">
            <a:extLst>
              <a:ext uri="{FF2B5EF4-FFF2-40B4-BE49-F238E27FC236}">
                <a16:creationId xmlns:a16="http://schemas.microsoft.com/office/drawing/2014/main" id="{98E300C6-E0FF-E6FF-B32D-29EA4B6EF4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544" t="30723" r="18923" b="9365"/>
          <a:stretch/>
        </p:blipFill>
        <p:spPr bwMode="auto">
          <a:xfrm>
            <a:off x="661027" y="4091854"/>
            <a:ext cx="1228732" cy="97706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elp with narrow nose bridge / fit of 3M VFLEX 9105 (with glasses) :  r/Masks4All">
            <a:extLst>
              <a:ext uri="{FF2B5EF4-FFF2-40B4-BE49-F238E27FC236}">
                <a16:creationId xmlns:a16="http://schemas.microsoft.com/office/drawing/2014/main" id="{ECE5A877-BBB1-8161-94F9-57296334D0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85" t="15126" r="13305" b="32815"/>
          <a:stretch/>
        </p:blipFill>
        <p:spPr bwMode="auto">
          <a:xfrm>
            <a:off x="661027" y="5176918"/>
            <a:ext cx="1228732" cy="107406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pray all around the edge of the mask. Make a big loop. Focus most on the nose bridge, cheeks, and under the chin. ">
            <a:extLst>
              <a:ext uri="{FF2B5EF4-FFF2-40B4-BE49-F238E27FC236}">
                <a16:creationId xmlns:a16="http://schemas.microsoft.com/office/drawing/2014/main" id="{C94FAA06-400C-F96C-DD5F-39550DCDA7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30" t="8588" r="8276" b="10212"/>
          <a:stretch/>
        </p:blipFill>
        <p:spPr bwMode="auto">
          <a:xfrm>
            <a:off x="7386320" y="4246879"/>
            <a:ext cx="3992880" cy="2611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 FT-32 fit-test solution (right) goes in the nebulizer. Just poor in 1-2 mm. It doesn't take much. The nebulizer will blow it into the air. If you taste it, poor fit. FYI, don't buy FT-31 solution (diluted version). &#10;&#10;FT-32 fit-test solution and nebulizers are readily available online, such as through Amazon. Nebulizers are basically a commodity, so just get a cheap one w/good reviews. &#10;&#10;See Tip #19 for a cheaper option over this nebulizer. ">
            <a:extLst>
              <a:ext uri="{FF2B5EF4-FFF2-40B4-BE49-F238E27FC236}">
                <a16:creationId xmlns:a16="http://schemas.microsoft.com/office/drawing/2014/main" id="{3293DFC2-C052-CFFD-1D55-A3BB369069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84" t="27898" r="21443"/>
          <a:stretch/>
        </p:blipFill>
        <p:spPr bwMode="auto">
          <a:xfrm>
            <a:off x="9979658" y="1163992"/>
            <a:ext cx="1305560" cy="283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89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Masking – High Quality, Well-fitting, </a:t>
            </a:r>
            <a:r>
              <a:rPr lang="en-US" b="1" dirty="0">
                <a:solidFill>
                  <a:srgbClr val="FFFF00"/>
                </a:solidFill>
              </a:rPr>
              <a:t>Authentic</a:t>
            </a:r>
            <a:endParaRPr lang="en-US" sz="2500" dirty="0">
              <a:solidFill>
                <a:srgbClr val="FFFF00"/>
              </a:solidFill>
            </a:endParaRPr>
          </a:p>
        </p:txBody>
      </p:sp>
      <p:sp>
        <p:nvSpPr>
          <p:cNvPr id="4" name="Content Placeholder 3">
            <a:extLst>
              <a:ext uri="{FF2B5EF4-FFF2-40B4-BE49-F238E27FC236}">
                <a16:creationId xmlns:a16="http://schemas.microsoft.com/office/drawing/2014/main" id="{461AA8B9-EED0-5721-01A7-60E2A2F1EBCC}"/>
              </a:ext>
            </a:extLst>
          </p:cNvPr>
          <p:cNvSpPr>
            <a:spLocks noGrp="1"/>
          </p:cNvSpPr>
          <p:nvPr>
            <p:ph idx="1"/>
          </p:nvPr>
        </p:nvSpPr>
        <p:spPr>
          <a:xfrm>
            <a:off x="142240" y="1457960"/>
            <a:ext cx="5349240" cy="5328919"/>
          </a:xfrm>
        </p:spPr>
        <p:txBody>
          <a:bodyPr/>
          <a:lstStyle/>
          <a:p>
            <a:r>
              <a:rPr lang="en-US" dirty="0"/>
              <a:t>Always buy masks directly from the manufacturer (e.g., 3M) or a trusted site:</a:t>
            </a:r>
          </a:p>
          <a:p>
            <a:pPr lvl="1"/>
            <a:r>
              <a:rPr lang="en-US" b="1" dirty="0"/>
              <a:t>Project N95</a:t>
            </a:r>
            <a:r>
              <a:rPr lang="en-US" dirty="0"/>
              <a:t> sells small batches at high-volume (discount) prices - </a:t>
            </a:r>
            <a:r>
              <a:rPr lang="en-US" dirty="0">
                <a:hlinkClick r:id="rId3"/>
              </a:rPr>
              <a:t>https://www.projectn95.org/</a:t>
            </a:r>
            <a:endParaRPr lang="en-US" dirty="0"/>
          </a:p>
          <a:p>
            <a:pPr lvl="1"/>
            <a:r>
              <a:rPr lang="en-US" dirty="0"/>
              <a:t>Home Depot, Office Depot, Digi-Key</a:t>
            </a:r>
          </a:p>
          <a:p>
            <a:pPr lvl="1"/>
            <a:r>
              <a:rPr lang="en-US" dirty="0"/>
              <a:t>Compare prices after shipping costs are added, varies considerably</a:t>
            </a:r>
          </a:p>
          <a:p>
            <a:r>
              <a:rPr lang="en-US" dirty="0"/>
              <a:t>Avoid buying from obscure parties on Amazon, where </a:t>
            </a:r>
            <a:r>
              <a:rPr lang="en-US" u="sng" dirty="0"/>
              <a:t>most</a:t>
            </a:r>
            <a:r>
              <a:rPr lang="en-US" dirty="0"/>
              <a:t> KN95s are fakes (CDC)</a:t>
            </a:r>
          </a:p>
        </p:txBody>
      </p:sp>
      <p:pic>
        <p:nvPicPr>
          <p:cNvPr id="8194" name="Picture 2" descr="Masks being handed out at New Orleans Public Libraries">
            <a:extLst>
              <a:ext uri="{FF2B5EF4-FFF2-40B4-BE49-F238E27FC236}">
                <a16:creationId xmlns:a16="http://schemas.microsoft.com/office/drawing/2014/main" id="{B82D31C9-047E-A61C-5ABB-A5662DD1E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560" y="1705928"/>
            <a:ext cx="5651710" cy="42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15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Masking – Universal Wins</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7" y="1259840"/>
            <a:ext cx="5787083" cy="5532119"/>
          </a:xfrm>
        </p:spPr>
        <p:txBody>
          <a:bodyPr/>
          <a:lstStyle/>
          <a:p>
            <a:pPr>
              <a:lnSpc>
                <a:spcPct val="130000"/>
              </a:lnSpc>
            </a:pPr>
            <a:r>
              <a:rPr lang="en-US" dirty="0"/>
              <a:t>Masks buy time</a:t>
            </a:r>
          </a:p>
          <a:p>
            <a:pPr>
              <a:lnSpc>
                <a:spcPct val="130000"/>
              </a:lnSpc>
            </a:pPr>
            <a:r>
              <a:rPr lang="en-US" dirty="0"/>
              <a:t>Better masks buy more time</a:t>
            </a:r>
          </a:p>
          <a:p>
            <a:pPr>
              <a:lnSpc>
                <a:spcPct val="130000"/>
              </a:lnSpc>
            </a:pPr>
            <a:r>
              <a:rPr lang="en-US" dirty="0"/>
              <a:t>Universal masking buys more time</a:t>
            </a:r>
          </a:p>
          <a:p>
            <a:pPr>
              <a:lnSpc>
                <a:spcPct val="130000"/>
              </a:lnSpc>
            </a:pPr>
            <a:endParaRPr lang="en-US" dirty="0"/>
          </a:p>
          <a:p>
            <a:pPr>
              <a:lnSpc>
                <a:spcPct val="130000"/>
              </a:lnSpc>
            </a:pPr>
            <a:r>
              <a:rPr lang="en-US" dirty="0"/>
              <a:t>Chart is for heuristic value</a:t>
            </a:r>
          </a:p>
          <a:p>
            <a:pPr>
              <a:lnSpc>
                <a:spcPct val="130000"/>
              </a:lnSpc>
            </a:pPr>
            <a:r>
              <a:rPr lang="en-US" dirty="0"/>
              <a:t>Time-to-infection depends on masks, air cleaning rates, infectiousness, body size, exercise levels, etc. </a:t>
            </a:r>
          </a:p>
        </p:txBody>
      </p:sp>
      <p:pic>
        <p:nvPicPr>
          <p:cNvPr id="9218" name="Picture 2" descr="Image">
            <a:extLst>
              <a:ext uri="{FF2B5EF4-FFF2-40B4-BE49-F238E27FC236}">
                <a16:creationId xmlns:a16="http://schemas.microsoft.com/office/drawing/2014/main" id="{6558FA61-331B-1ECA-D205-43C9B7B3D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885" y="0"/>
            <a:ext cx="6209115" cy="813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44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Masking – Exceptions </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7" y="1037348"/>
            <a:ext cx="4064963" cy="5780011"/>
          </a:xfrm>
        </p:spPr>
        <p:txBody>
          <a:bodyPr>
            <a:normAutofit lnSpcReduction="10000"/>
          </a:bodyPr>
          <a:lstStyle/>
          <a:p>
            <a:pPr marL="0" indent="0">
              <a:lnSpc>
                <a:spcPct val="130000"/>
              </a:lnSpc>
              <a:buNone/>
            </a:pPr>
            <a:r>
              <a:rPr lang="en-US" b="1" dirty="0"/>
              <a:t>Not everyone can mask</a:t>
            </a:r>
          </a:p>
          <a:p>
            <a:pPr>
              <a:lnSpc>
                <a:spcPct val="130000"/>
              </a:lnSpc>
            </a:pPr>
            <a:r>
              <a:rPr lang="en-US" dirty="0"/>
              <a:t>Children &lt;2</a:t>
            </a:r>
          </a:p>
          <a:p>
            <a:pPr>
              <a:lnSpc>
                <a:spcPct val="130000"/>
              </a:lnSpc>
            </a:pPr>
            <a:r>
              <a:rPr lang="en-US" dirty="0"/>
              <a:t>Children of all ages may struggle to get a good fit</a:t>
            </a:r>
          </a:p>
          <a:p>
            <a:pPr>
              <a:lnSpc>
                <a:spcPct val="130000"/>
              </a:lnSpc>
            </a:pPr>
            <a:r>
              <a:rPr lang="en-US" dirty="0"/>
              <a:t>Not possible during dental, mouth, throat, and nasal exams</a:t>
            </a:r>
          </a:p>
          <a:p>
            <a:pPr>
              <a:lnSpc>
                <a:spcPct val="130000"/>
              </a:lnSpc>
            </a:pPr>
            <a:r>
              <a:rPr lang="en-US" dirty="0"/>
              <a:t>Not possible during meals on inpatient hospital stays</a:t>
            </a:r>
          </a:p>
        </p:txBody>
      </p:sp>
      <p:sp>
        <p:nvSpPr>
          <p:cNvPr id="4" name="Content Placeholder 2">
            <a:extLst>
              <a:ext uri="{FF2B5EF4-FFF2-40B4-BE49-F238E27FC236}">
                <a16:creationId xmlns:a16="http://schemas.microsoft.com/office/drawing/2014/main" id="{E98BDBC4-9723-A1FD-8B95-2E534A5DA805}"/>
              </a:ext>
            </a:extLst>
          </p:cNvPr>
          <p:cNvSpPr txBox="1">
            <a:spLocks/>
          </p:cNvSpPr>
          <p:nvPr/>
        </p:nvSpPr>
        <p:spPr>
          <a:xfrm>
            <a:off x="8347402" y="3830320"/>
            <a:ext cx="3759201" cy="2915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b="1" dirty="0"/>
              <a:t>Properly masking around those who cannot mask is equitable and inclusive</a:t>
            </a:r>
            <a:endParaRPr lang="en-US" sz="3800" dirty="0"/>
          </a:p>
        </p:txBody>
      </p:sp>
      <p:pic>
        <p:nvPicPr>
          <p:cNvPr id="6" name="Picture 5">
            <a:extLst>
              <a:ext uri="{FF2B5EF4-FFF2-40B4-BE49-F238E27FC236}">
                <a16:creationId xmlns:a16="http://schemas.microsoft.com/office/drawing/2014/main" id="{6EB186D5-2789-8858-F0D7-71D567941685}"/>
              </a:ext>
            </a:extLst>
          </p:cNvPr>
          <p:cNvPicPr>
            <a:picLocks noChangeAspect="1"/>
          </p:cNvPicPr>
          <p:nvPr/>
        </p:nvPicPr>
        <p:blipFill>
          <a:blip r:embed="rId3"/>
          <a:stretch>
            <a:fillRect/>
          </a:stretch>
        </p:blipFill>
        <p:spPr>
          <a:xfrm>
            <a:off x="6780713" y="1028"/>
            <a:ext cx="5411288" cy="3621011"/>
          </a:xfrm>
          <a:prstGeom prst="rect">
            <a:avLst/>
          </a:prstGeom>
        </p:spPr>
      </p:pic>
      <p:pic>
        <p:nvPicPr>
          <p:cNvPr id="10244" name="Picture 4" descr="Image">
            <a:extLst>
              <a:ext uri="{FF2B5EF4-FFF2-40B4-BE49-F238E27FC236}">
                <a16:creationId xmlns:a16="http://schemas.microsoft.com/office/drawing/2014/main" id="{7911A341-A6A4-478F-F375-8FE3409F0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21" t="9670" r="5299"/>
          <a:stretch/>
        </p:blipFill>
        <p:spPr bwMode="auto">
          <a:xfrm>
            <a:off x="4235757" y="1037347"/>
            <a:ext cx="3846523" cy="582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16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Clean Air – Ventilation </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6" y="1037348"/>
            <a:ext cx="5802323" cy="5820651"/>
          </a:xfrm>
        </p:spPr>
        <p:txBody>
          <a:bodyPr>
            <a:normAutofit fontScale="92500" lnSpcReduction="10000"/>
          </a:bodyPr>
          <a:lstStyle/>
          <a:p>
            <a:pPr>
              <a:lnSpc>
                <a:spcPct val="130000"/>
              </a:lnSpc>
            </a:pPr>
            <a:r>
              <a:rPr lang="en-US" dirty="0"/>
              <a:t>Outdoor meetings reduce but do not eliminate risk (think cigarette smoke)</a:t>
            </a:r>
          </a:p>
          <a:p>
            <a:pPr>
              <a:lnSpc>
                <a:spcPct val="130000"/>
              </a:lnSpc>
            </a:pPr>
            <a:r>
              <a:rPr lang="en-US" dirty="0"/>
              <a:t>HVAC (heating, ventilation, and air conditioning) systems can bring in fresh outdoor air and filter recirculated air, reducing COVID risk w/</a:t>
            </a:r>
            <a:r>
              <a:rPr lang="en-US" b="1" dirty="0"/>
              <a:t>MERV-13</a:t>
            </a:r>
            <a:r>
              <a:rPr lang="en-US" dirty="0"/>
              <a:t> or better filters</a:t>
            </a:r>
          </a:p>
          <a:p>
            <a:pPr>
              <a:lnSpc>
                <a:spcPct val="130000"/>
              </a:lnSpc>
            </a:pPr>
            <a:r>
              <a:rPr lang="en-US" dirty="0"/>
              <a:t>Often, limited control, BUT</a:t>
            </a:r>
          </a:p>
          <a:p>
            <a:pPr marL="914400" lvl="1" indent="-457200">
              <a:lnSpc>
                <a:spcPct val="130000"/>
              </a:lnSpc>
              <a:buFont typeface="+mj-lt"/>
              <a:buAutoNum type="arabicPeriod"/>
            </a:pPr>
            <a:r>
              <a:rPr lang="en-US" sz="2800" dirty="0"/>
              <a:t>Can open windows</a:t>
            </a:r>
          </a:p>
          <a:p>
            <a:pPr marL="914400" lvl="1" indent="-457200">
              <a:lnSpc>
                <a:spcPct val="130000"/>
              </a:lnSpc>
              <a:buFont typeface="+mj-lt"/>
              <a:buAutoNum type="arabicPeriod"/>
            </a:pPr>
            <a:r>
              <a:rPr lang="en-US" sz="2800" dirty="0"/>
              <a:t>Turn HVAC from “auto” to “on”</a:t>
            </a:r>
          </a:p>
          <a:p>
            <a:pPr marL="914400" lvl="1" indent="-457200">
              <a:lnSpc>
                <a:spcPct val="130000"/>
              </a:lnSpc>
              <a:buFont typeface="+mj-lt"/>
              <a:buAutoNum type="arabicPeriod"/>
            </a:pPr>
            <a:r>
              <a:rPr lang="en-US" sz="2800" dirty="0"/>
              <a:t>Use CO</a:t>
            </a:r>
            <a:r>
              <a:rPr lang="en-US" sz="2800" baseline="-25000" dirty="0"/>
              <a:t>2</a:t>
            </a:r>
            <a:r>
              <a:rPr lang="en-US" sz="2800" dirty="0"/>
              <a:t> monitors</a:t>
            </a:r>
          </a:p>
        </p:txBody>
      </p:sp>
      <p:pic>
        <p:nvPicPr>
          <p:cNvPr id="5" name="Picture 4">
            <a:extLst>
              <a:ext uri="{FF2B5EF4-FFF2-40B4-BE49-F238E27FC236}">
                <a16:creationId xmlns:a16="http://schemas.microsoft.com/office/drawing/2014/main" id="{009E0C36-D642-0B23-2D36-3D67AB357FC3}"/>
              </a:ext>
            </a:extLst>
          </p:cNvPr>
          <p:cNvPicPr>
            <a:picLocks noChangeAspect="1"/>
          </p:cNvPicPr>
          <p:nvPr/>
        </p:nvPicPr>
        <p:blipFill rotWithShape="1">
          <a:blip r:embed="rId3"/>
          <a:srcRect l="17901" t="35852" r="17408" b="7333"/>
          <a:stretch/>
        </p:blipFill>
        <p:spPr>
          <a:xfrm>
            <a:off x="7863840" y="-195943"/>
            <a:ext cx="4328160" cy="5068242"/>
          </a:xfrm>
          <a:prstGeom prst="rect">
            <a:avLst/>
          </a:prstGeom>
        </p:spPr>
      </p:pic>
      <p:pic>
        <p:nvPicPr>
          <p:cNvPr id="7" name="Picture 6">
            <a:extLst>
              <a:ext uri="{FF2B5EF4-FFF2-40B4-BE49-F238E27FC236}">
                <a16:creationId xmlns:a16="http://schemas.microsoft.com/office/drawing/2014/main" id="{F99A3821-BCC0-7781-CF41-A8394B3E2D40}"/>
              </a:ext>
            </a:extLst>
          </p:cNvPr>
          <p:cNvPicPr>
            <a:picLocks noChangeAspect="1"/>
          </p:cNvPicPr>
          <p:nvPr/>
        </p:nvPicPr>
        <p:blipFill>
          <a:blip r:embed="rId4"/>
          <a:stretch>
            <a:fillRect/>
          </a:stretch>
        </p:blipFill>
        <p:spPr>
          <a:xfrm>
            <a:off x="6096000" y="2890520"/>
            <a:ext cx="1687938" cy="3830320"/>
          </a:xfrm>
          <a:prstGeom prst="rect">
            <a:avLst/>
          </a:prstGeom>
        </p:spPr>
      </p:pic>
    </p:spTree>
    <p:extLst>
      <p:ext uri="{BB962C8B-B14F-4D97-AF65-F5344CB8AC3E}">
        <p14:creationId xmlns:p14="http://schemas.microsoft.com/office/powerpoint/2010/main" val="201187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Clean Air – Filtration  </a:t>
            </a:r>
            <a:r>
              <a:rPr lang="en-US" sz="3000" b="1" dirty="0">
                <a:solidFill>
                  <a:srgbClr val="0000FF"/>
                </a:solidFill>
              </a:rPr>
              <a:t>#CorsiRosenthalBox </a:t>
            </a:r>
            <a:endParaRPr lang="en-US" sz="3000" dirty="0">
              <a:solidFill>
                <a:srgbClr val="0000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7" y="1037349"/>
            <a:ext cx="3729684" cy="5785091"/>
          </a:xfrm>
        </p:spPr>
        <p:txBody>
          <a:bodyPr/>
          <a:lstStyle/>
          <a:p>
            <a:pPr marL="0" indent="0">
              <a:buNone/>
            </a:pPr>
            <a:r>
              <a:rPr lang="en-US" dirty="0"/>
              <a:t>HEPA filters can remove viruses, allergens, dust, and smoke from the air</a:t>
            </a:r>
          </a:p>
        </p:txBody>
      </p:sp>
      <p:sp>
        <p:nvSpPr>
          <p:cNvPr id="4" name="Content Placeholder 2">
            <a:extLst>
              <a:ext uri="{FF2B5EF4-FFF2-40B4-BE49-F238E27FC236}">
                <a16:creationId xmlns:a16="http://schemas.microsoft.com/office/drawing/2014/main" id="{F7606CEE-24A8-78C4-506C-792D26110D25}"/>
              </a:ext>
            </a:extLst>
          </p:cNvPr>
          <p:cNvSpPr txBox="1">
            <a:spLocks/>
          </p:cNvSpPr>
          <p:nvPr/>
        </p:nvSpPr>
        <p:spPr>
          <a:xfrm>
            <a:off x="8518197" y="5029200"/>
            <a:ext cx="3729684" cy="1869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DIY air cleaners work similarly, slightly louder, much lower cost</a:t>
            </a:r>
          </a:p>
          <a:p>
            <a:pPr marL="0" indent="0">
              <a:buFont typeface="Arial" panose="020B0604020202020204" pitchFamily="34" charset="0"/>
              <a:buNone/>
            </a:pPr>
            <a:r>
              <a:rPr lang="en-US" dirty="0">
                <a:solidFill>
                  <a:srgbClr val="3366FF"/>
                </a:solidFill>
              </a:rPr>
              <a:t>#CorsiRosenthalBox</a:t>
            </a:r>
          </a:p>
        </p:txBody>
      </p:sp>
      <p:pic>
        <p:nvPicPr>
          <p:cNvPr id="12290" name="Picture 2" descr="Coway Airmega 400 - Extra-Large Space Air Purifier - Cowaymega">
            <a:extLst>
              <a:ext uri="{FF2B5EF4-FFF2-40B4-BE49-F238E27FC236}">
                <a16:creationId xmlns:a16="http://schemas.microsoft.com/office/drawing/2014/main" id="{52CCA51F-B0EF-BA70-9C6A-EF3089F16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 y="2444749"/>
            <a:ext cx="7559040" cy="425825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ike Hoerger, PhD MSCR MBA on Twitter: &quot;@twee_i_a Yes, but ...">
            <a:extLst>
              <a:ext uri="{FF2B5EF4-FFF2-40B4-BE49-F238E27FC236}">
                <a16:creationId xmlns:a16="http://schemas.microsoft.com/office/drawing/2014/main" id="{8D89E81B-2432-5392-CFD1-80F401EE0E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267"/>
          <a:stretch/>
        </p:blipFill>
        <p:spPr bwMode="auto">
          <a:xfrm>
            <a:off x="4704040" y="1488440"/>
            <a:ext cx="5334849" cy="319024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IY box fan filters – Corsi-Rosenthal box - Clean Air Crew">
            <a:extLst>
              <a:ext uri="{FF2B5EF4-FFF2-40B4-BE49-F238E27FC236}">
                <a16:creationId xmlns:a16="http://schemas.microsoft.com/office/drawing/2014/main" id="{227FB505-D639-17F6-BC31-E27D590C6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720" y="-443774"/>
            <a:ext cx="3439161" cy="434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44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22267-6CF1-7801-6216-2D81D6FE665E}"/>
              </a:ext>
            </a:extLst>
          </p:cNvPr>
          <p:cNvPicPr>
            <a:picLocks noChangeAspect="1"/>
          </p:cNvPicPr>
          <p:nvPr/>
        </p:nvPicPr>
        <p:blipFill>
          <a:blip r:embed="rId3"/>
          <a:stretch>
            <a:fillRect/>
          </a:stretch>
        </p:blipFill>
        <p:spPr>
          <a:xfrm>
            <a:off x="9312607" y="0"/>
            <a:ext cx="2879393" cy="1926771"/>
          </a:xfrm>
          <a:prstGeom prst="rect">
            <a:avLst/>
          </a:prstGeom>
        </p:spPr>
      </p:pic>
      <p:pic>
        <p:nvPicPr>
          <p:cNvPr id="5" name="Picture 6" descr="Wagon full of N95s and educational handouts.">
            <a:extLst>
              <a:ext uri="{FF2B5EF4-FFF2-40B4-BE49-F238E27FC236}">
                <a16:creationId xmlns:a16="http://schemas.microsoft.com/office/drawing/2014/main" id="{E40CA69B-E268-13A1-07D9-09896422F3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59" b="24841"/>
          <a:stretch/>
        </p:blipFill>
        <p:spPr bwMode="auto">
          <a:xfrm>
            <a:off x="8103956" y="1926771"/>
            <a:ext cx="2427974" cy="210424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F6E17893-D00B-9A9E-B2F9-B2BA3FB02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1930" y="1926771"/>
            <a:ext cx="1649867" cy="10559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F86044B-2554-2069-EACC-1E67FBD94F91}"/>
              </a:ext>
            </a:extLst>
          </p:cNvPr>
          <p:cNvPicPr>
            <a:picLocks noChangeAspect="1"/>
          </p:cNvPicPr>
          <p:nvPr/>
        </p:nvPicPr>
        <p:blipFill>
          <a:blip r:embed="rId6"/>
          <a:stretch>
            <a:fillRect/>
          </a:stretch>
        </p:blipFill>
        <p:spPr>
          <a:xfrm>
            <a:off x="10566631" y="2982686"/>
            <a:ext cx="1560055" cy="1034343"/>
          </a:xfrm>
          <a:prstGeom prst="rect">
            <a:avLst/>
          </a:prstGeom>
        </p:spPr>
      </p:pic>
      <p:pic>
        <p:nvPicPr>
          <p:cNvPr id="10" name="Picture 8" descr="Image preview">
            <a:extLst>
              <a:ext uri="{FF2B5EF4-FFF2-40B4-BE49-F238E27FC236}">
                <a16:creationId xmlns:a16="http://schemas.microsoft.com/office/drawing/2014/main" id="{6E9356A7-5990-907B-5712-EE4F35A51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3956" y="2096"/>
            <a:ext cx="1414992" cy="19246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Why Is Electronic Health Record a Good Idea for Health Care Organisations?  - GHP News">
            <a:extLst>
              <a:ext uri="{FF2B5EF4-FFF2-40B4-BE49-F238E27FC236}">
                <a16:creationId xmlns:a16="http://schemas.microsoft.com/office/drawing/2014/main" id="{5F4D357A-0110-796C-F942-7AF0C9F2A2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3955" y="4001159"/>
            <a:ext cx="5111301" cy="286232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B1FDD085-A17A-77AD-C5AE-53444DDF88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785" y="246718"/>
            <a:ext cx="3594600" cy="4199147"/>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F6593969-1FA0-C990-3815-2251BFD7D0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8737" y="3856999"/>
            <a:ext cx="4212454" cy="252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Clean Air – Standards </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228600" y="5637406"/>
            <a:ext cx="12040563" cy="1359896"/>
          </a:xfrm>
        </p:spPr>
        <p:txBody>
          <a:bodyPr>
            <a:normAutofit/>
          </a:bodyPr>
          <a:lstStyle/>
          <a:p>
            <a:pPr marL="0" indent="0">
              <a:lnSpc>
                <a:spcPct val="120000"/>
              </a:lnSpc>
              <a:buNone/>
            </a:pPr>
            <a:r>
              <a:rPr lang="en-US" b="1" dirty="0">
                <a:solidFill>
                  <a:srgbClr val="C00000"/>
                </a:solidFill>
              </a:rPr>
              <a:t>If many indoor places are similar to or more dangerous than COVID units, we should seek universal high-quality masking indoors with &gt;12 ACH targets</a:t>
            </a:r>
          </a:p>
        </p:txBody>
      </p:sp>
      <p:pic>
        <p:nvPicPr>
          <p:cNvPr id="13314" name="Picture 2" descr="Texas COVID-19 hospitalizations up 36% since Memorial Day">
            <a:extLst>
              <a:ext uri="{FF2B5EF4-FFF2-40B4-BE49-F238E27FC236}">
                <a16:creationId xmlns:a16="http://schemas.microsoft.com/office/drawing/2014/main" id="{9091424F-48B2-0C5F-B62D-FFFC11ABE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27" r="11140"/>
          <a:stretch/>
        </p:blipFill>
        <p:spPr bwMode="auto">
          <a:xfrm>
            <a:off x="1993449" y="1580711"/>
            <a:ext cx="4000501" cy="390341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hat happens to children who missed kindergarten during Covid-19 crisis? |  EdSource">
            <a:extLst>
              <a:ext uri="{FF2B5EF4-FFF2-40B4-BE49-F238E27FC236}">
                <a16:creationId xmlns:a16="http://schemas.microsoft.com/office/drawing/2014/main" id="{DC3AB385-1080-19C5-B907-5997FAFC35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48"/>
          <a:stretch/>
        </p:blipFill>
        <p:spPr bwMode="auto">
          <a:xfrm>
            <a:off x="5993950" y="1580711"/>
            <a:ext cx="4124325" cy="391521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C362FD3-DF01-E8F2-64E1-EAA30FFDED82}"/>
              </a:ext>
            </a:extLst>
          </p:cNvPr>
          <p:cNvSpPr txBox="1">
            <a:spLocks/>
          </p:cNvSpPr>
          <p:nvPr/>
        </p:nvSpPr>
        <p:spPr>
          <a:xfrm>
            <a:off x="209550" y="1008775"/>
            <a:ext cx="12040563" cy="743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t>No universal COVID standards for homes, schools, and businesses</a:t>
            </a:r>
            <a:endParaRPr lang="en-US" b="1" dirty="0">
              <a:solidFill>
                <a:srgbClr val="C00000"/>
              </a:solidFill>
            </a:endParaRPr>
          </a:p>
        </p:txBody>
      </p:sp>
      <p:sp>
        <p:nvSpPr>
          <p:cNvPr id="6" name="Content Placeholder 2">
            <a:extLst>
              <a:ext uri="{FF2B5EF4-FFF2-40B4-BE49-F238E27FC236}">
                <a16:creationId xmlns:a16="http://schemas.microsoft.com/office/drawing/2014/main" id="{DBFEE083-6C65-90B4-480D-7DFEA9742B4A}"/>
              </a:ext>
            </a:extLst>
          </p:cNvPr>
          <p:cNvSpPr txBox="1">
            <a:spLocks/>
          </p:cNvSpPr>
          <p:nvPr/>
        </p:nvSpPr>
        <p:spPr>
          <a:xfrm>
            <a:off x="1921328" y="4986109"/>
            <a:ext cx="3190875" cy="743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rgbClr val="FFCC66"/>
                </a:solidFill>
                <a:effectLst>
                  <a:outerShdw blurRad="38100" dist="38100" dir="2700000" algn="tl">
                    <a:srgbClr val="000000">
                      <a:alpha val="43137"/>
                    </a:srgbClr>
                  </a:outerShdw>
                </a:effectLst>
              </a:rPr>
              <a:t>COVID Unit</a:t>
            </a:r>
          </a:p>
        </p:txBody>
      </p:sp>
      <p:sp>
        <p:nvSpPr>
          <p:cNvPr id="7" name="Content Placeholder 2">
            <a:extLst>
              <a:ext uri="{FF2B5EF4-FFF2-40B4-BE49-F238E27FC236}">
                <a16:creationId xmlns:a16="http://schemas.microsoft.com/office/drawing/2014/main" id="{ADF286C5-78F1-C65E-8A9C-0472FC04BCDE}"/>
              </a:ext>
            </a:extLst>
          </p:cNvPr>
          <p:cNvSpPr txBox="1">
            <a:spLocks/>
          </p:cNvSpPr>
          <p:nvPr/>
        </p:nvSpPr>
        <p:spPr>
          <a:xfrm>
            <a:off x="8987518" y="4986109"/>
            <a:ext cx="1381125" cy="743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rgbClr val="FFCC66"/>
                </a:solidFill>
                <a:effectLst>
                  <a:outerShdw blurRad="38100" dist="38100" dir="2700000" algn="tl">
                    <a:srgbClr val="000000">
                      <a:alpha val="43137"/>
                    </a:srgbClr>
                  </a:outerShdw>
                </a:effectLst>
              </a:rPr>
              <a:t>School</a:t>
            </a:r>
          </a:p>
        </p:txBody>
      </p:sp>
      <p:sp>
        <p:nvSpPr>
          <p:cNvPr id="11" name="Content Placeholder 2">
            <a:extLst>
              <a:ext uri="{FF2B5EF4-FFF2-40B4-BE49-F238E27FC236}">
                <a16:creationId xmlns:a16="http://schemas.microsoft.com/office/drawing/2014/main" id="{075DC31D-A645-0A4A-F958-B051FFCE96FC}"/>
              </a:ext>
            </a:extLst>
          </p:cNvPr>
          <p:cNvSpPr txBox="1">
            <a:spLocks/>
          </p:cNvSpPr>
          <p:nvPr/>
        </p:nvSpPr>
        <p:spPr>
          <a:xfrm>
            <a:off x="20808" y="2685174"/>
            <a:ext cx="1802549" cy="267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dirty="0"/>
              <a:t>1 case</a:t>
            </a:r>
          </a:p>
          <a:p>
            <a:pPr marL="0" indent="0" algn="r">
              <a:lnSpc>
                <a:spcPct val="120000"/>
              </a:lnSpc>
              <a:buNone/>
            </a:pPr>
            <a:r>
              <a:rPr lang="en-US" dirty="0"/>
              <a:t>N95/PAPR</a:t>
            </a:r>
          </a:p>
          <a:p>
            <a:pPr marL="0" indent="0" algn="r">
              <a:lnSpc>
                <a:spcPct val="120000"/>
              </a:lnSpc>
              <a:buNone/>
            </a:pPr>
            <a:r>
              <a:rPr lang="en-US" dirty="0"/>
              <a:t>12-20 ACH</a:t>
            </a:r>
          </a:p>
        </p:txBody>
      </p:sp>
      <p:sp>
        <p:nvSpPr>
          <p:cNvPr id="12" name="Content Placeholder 2">
            <a:extLst>
              <a:ext uri="{FF2B5EF4-FFF2-40B4-BE49-F238E27FC236}">
                <a16:creationId xmlns:a16="http://schemas.microsoft.com/office/drawing/2014/main" id="{FAE8AE37-8457-4336-32FD-8BFD97DC33AA}"/>
              </a:ext>
            </a:extLst>
          </p:cNvPr>
          <p:cNvSpPr txBox="1">
            <a:spLocks/>
          </p:cNvSpPr>
          <p:nvPr/>
        </p:nvSpPr>
        <p:spPr>
          <a:xfrm>
            <a:off x="10257080" y="2819884"/>
            <a:ext cx="1802549" cy="267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t>2-3 cases</a:t>
            </a:r>
          </a:p>
          <a:p>
            <a:pPr marL="0" indent="0">
              <a:lnSpc>
                <a:spcPct val="120000"/>
              </a:lnSpc>
              <a:buNone/>
            </a:pPr>
            <a:r>
              <a:rPr lang="en-US" dirty="0"/>
              <a:t>No masks</a:t>
            </a:r>
          </a:p>
          <a:p>
            <a:pPr marL="0" indent="0">
              <a:lnSpc>
                <a:spcPct val="120000"/>
              </a:lnSpc>
              <a:buNone/>
            </a:pPr>
            <a:r>
              <a:rPr lang="en-US" dirty="0"/>
              <a:t>1-3 ACH</a:t>
            </a:r>
          </a:p>
        </p:txBody>
      </p:sp>
    </p:spTree>
    <p:extLst>
      <p:ext uri="{BB962C8B-B14F-4D97-AF65-F5344CB8AC3E}">
        <p14:creationId xmlns:p14="http://schemas.microsoft.com/office/powerpoint/2010/main" val="3676165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When COVID Strikes Home</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7" y="1037348"/>
            <a:ext cx="7397444" cy="5820651"/>
          </a:xfrm>
        </p:spPr>
        <p:txBody>
          <a:bodyPr/>
          <a:lstStyle/>
          <a:p>
            <a:r>
              <a:rPr lang="en-US" dirty="0"/>
              <a:t>In-home spread is NOT “written in the stars”</a:t>
            </a:r>
            <a:br>
              <a:rPr lang="en-US" dirty="0"/>
            </a:br>
            <a:r>
              <a:rPr lang="en-US" sz="2600" dirty="0">
                <a:hlinkClick r:id="rId3"/>
              </a:rPr>
              <a:t>https://cleanaircrew.org/someone-in-my-home-has-covid-how-do-we-isolate-safely/</a:t>
            </a:r>
            <a:endParaRPr lang="en-US" sz="2600" dirty="0"/>
          </a:p>
          <a:p>
            <a:r>
              <a:rPr lang="en-US" dirty="0"/>
              <a:t>Paxlovid can reduce illness burden substantially, comes with manageable risk of rebound with onset by approximately day 15</a:t>
            </a:r>
          </a:p>
          <a:p>
            <a:r>
              <a:rPr lang="en-US" dirty="0"/>
              <a:t>Most common anecdotal advice – rest, rest, rest</a:t>
            </a:r>
          </a:p>
          <a:p>
            <a:r>
              <a:rPr lang="en-US" dirty="0"/>
              <a:t>Monitor for unusual symptoms during subsequent months, such as changes in heart rate, seek primary/urgent care first</a:t>
            </a:r>
          </a:p>
          <a:p>
            <a:r>
              <a:rPr lang="en-US" dirty="0"/>
              <a:t>Long COVID clinics exist, but long wait times and often no silver bullets</a:t>
            </a:r>
            <a:br>
              <a:rPr lang="en-US" dirty="0"/>
            </a:br>
            <a:r>
              <a:rPr lang="en-US" dirty="0">
                <a:hlinkClick r:id="rId4"/>
              </a:rPr>
              <a:t>https://www.survivorcorps.com/pccc</a:t>
            </a:r>
            <a:endParaRPr lang="en-US" dirty="0"/>
          </a:p>
        </p:txBody>
      </p:sp>
      <p:pic>
        <p:nvPicPr>
          <p:cNvPr id="5" name="Picture 4">
            <a:extLst>
              <a:ext uri="{FF2B5EF4-FFF2-40B4-BE49-F238E27FC236}">
                <a16:creationId xmlns:a16="http://schemas.microsoft.com/office/drawing/2014/main" id="{8B1050A6-CD75-556A-E913-FB17BDB82417}"/>
              </a:ext>
            </a:extLst>
          </p:cNvPr>
          <p:cNvPicPr>
            <a:picLocks noChangeAspect="1"/>
          </p:cNvPicPr>
          <p:nvPr/>
        </p:nvPicPr>
        <p:blipFill>
          <a:blip r:embed="rId5"/>
          <a:stretch>
            <a:fillRect/>
          </a:stretch>
        </p:blipFill>
        <p:spPr>
          <a:xfrm>
            <a:off x="7439345" y="3896360"/>
            <a:ext cx="4752656" cy="2961639"/>
          </a:xfrm>
          <a:prstGeom prst="rect">
            <a:avLst/>
          </a:prstGeom>
        </p:spPr>
      </p:pic>
      <p:pic>
        <p:nvPicPr>
          <p:cNvPr id="7" name="Picture 6">
            <a:extLst>
              <a:ext uri="{FF2B5EF4-FFF2-40B4-BE49-F238E27FC236}">
                <a16:creationId xmlns:a16="http://schemas.microsoft.com/office/drawing/2014/main" id="{A91229F6-7D9D-B7A4-EE8D-141056216DB0}"/>
              </a:ext>
            </a:extLst>
          </p:cNvPr>
          <p:cNvPicPr>
            <a:picLocks noChangeAspect="1"/>
          </p:cNvPicPr>
          <p:nvPr/>
        </p:nvPicPr>
        <p:blipFill>
          <a:blip r:embed="rId6"/>
          <a:stretch>
            <a:fillRect/>
          </a:stretch>
        </p:blipFill>
        <p:spPr>
          <a:xfrm>
            <a:off x="7330440" y="0"/>
            <a:ext cx="4861560" cy="3386504"/>
          </a:xfrm>
          <a:prstGeom prst="rect">
            <a:avLst/>
          </a:prstGeom>
        </p:spPr>
      </p:pic>
    </p:spTree>
    <p:extLst>
      <p:ext uri="{BB962C8B-B14F-4D97-AF65-F5344CB8AC3E}">
        <p14:creationId xmlns:p14="http://schemas.microsoft.com/office/powerpoint/2010/main" val="2105006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Vulnerability and Inclusivity</a:t>
            </a:r>
            <a:endParaRPr lang="en-US" sz="2500" dirty="0">
              <a:solidFill>
                <a:srgbClr val="3366FF"/>
              </a:solidFill>
            </a:endParaRP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6" y="1037348"/>
            <a:ext cx="12106603" cy="5820651"/>
          </a:xfrm>
        </p:spPr>
        <p:txBody>
          <a:bodyPr/>
          <a:lstStyle/>
          <a:p>
            <a:r>
              <a:rPr lang="en-US" dirty="0"/>
              <a:t>An inclusive society provides equitable </a:t>
            </a:r>
            <a:br>
              <a:rPr lang="en-US" dirty="0"/>
            </a:br>
            <a:r>
              <a:rPr lang="en-US" dirty="0"/>
              <a:t>opportunities to people who are </a:t>
            </a:r>
            <a:r>
              <a:rPr lang="en-US" b="1" i="1" dirty="0"/>
              <a:t>known</a:t>
            </a:r>
            <a:r>
              <a:rPr lang="en-US" dirty="0"/>
              <a:t> </a:t>
            </a:r>
            <a:br>
              <a:rPr lang="en-US" dirty="0"/>
            </a:br>
            <a:r>
              <a:rPr lang="en-US" dirty="0"/>
              <a:t>to be vulnerable to COVID-19</a:t>
            </a:r>
          </a:p>
          <a:p>
            <a:r>
              <a:rPr lang="en-US" dirty="0"/>
              <a:t>An inclusive society also supports </a:t>
            </a:r>
            <a:br>
              <a:rPr lang="en-US" dirty="0"/>
            </a:br>
            <a:r>
              <a:rPr lang="en-US" dirty="0"/>
              <a:t>people with </a:t>
            </a:r>
            <a:r>
              <a:rPr lang="en-US" b="1" i="1" dirty="0"/>
              <a:t>unknown</a:t>
            </a:r>
            <a:r>
              <a:rPr lang="en-US" dirty="0"/>
              <a:t> vulnerabilities</a:t>
            </a:r>
            <a:br>
              <a:rPr lang="en-US" dirty="0"/>
            </a:br>
            <a:r>
              <a:rPr lang="en-US" dirty="0"/>
              <a:t>to COVID-19, </a:t>
            </a:r>
            <a:r>
              <a:rPr lang="en-US" u="sng" dirty="0"/>
              <a:t>and that may be you</a:t>
            </a:r>
          </a:p>
        </p:txBody>
      </p:sp>
      <p:pic>
        <p:nvPicPr>
          <p:cNvPr id="4" name="Picture 3">
            <a:extLst>
              <a:ext uri="{FF2B5EF4-FFF2-40B4-BE49-F238E27FC236}">
                <a16:creationId xmlns:a16="http://schemas.microsoft.com/office/drawing/2014/main" id="{7B5D89E8-B227-12BD-D120-784A42AD2EDD}"/>
              </a:ext>
            </a:extLst>
          </p:cNvPr>
          <p:cNvPicPr>
            <a:picLocks noChangeAspect="1"/>
          </p:cNvPicPr>
          <p:nvPr/>
        </p:nvPicPr>
        <p:blipFill>
          <a:blip r:embed="rId3"/>
          <a:stretch>
            <a:fillRect/>
          </a:stretch>
        </p:blipFill>
        <p:spPr>
          <a:xfrm>
            <a:off x="6323251" y="0"/>
            <a:ext cx="6238101" cy="3156857"/>
          </a:xfrm>
          <a:prstGeom prst="rect">
            <a:avLst/>
          </a:prstGeom>
        </p:spPr>
      </p:pic>
      <p:graphicFrame>
        <p:nvGraphicFramePr>
          <p:cNvPr id="5" name="Diagram 4">
            <a:extLst>
              <a:ext uri="{FF2B5EF4-FFF2-40B4-BE49-F238E27FC236}">
                <a16:creationId xmlns:a16="http://schemas.microsoft.com/office/drawing/2014/main" id="{DF33FB59-59D2-405F-13F7-95DB39ED6B25}"/>
              </a:ext>
            </a:extLst>
          </p:cNvPr>
          <p:cNvGraphicFramePr/>
          <p:nvPr>
            <p:extLst>
              <p:ext uri="{D42A27DB-BD31-4B8C-83A1-F6EECF244321}">
                <p14:modId xmlns:p14="http://schemas.microsoft.com/office/powerpoint/2010/main" val="1231358748"/>
              </p:ext>
            </p:extLst>
          </p:nvPr>
        </p:nvGraphicFramePr>
        <p:xfrm>
          <a:off x="38101" y="3701143"/>
          <a:ext cx="12153898" cy="3096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531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COVID-19 is NOT “A Cold or the Flu”</a:t>
            </a:r>
            <a:endParaRPr lang="en-US" sz="2500" dirty="0">
              <a:solidFill>
                <a:srgbClr val="3366FF"/>
              </a:solidFill>
            </a:endParaRPr>
          </a:p>
        </p:txBody>
      </p:sp>
      <p:pic>
        <p:nvPicPr>
          <p:cNvPr id="5" name="Picture 4">
            <a:extLst>
              <a:ext uri="{FF2B5EF4-FFF2-40B4-BE49-F238E27FC236}">
                <a16:creationId xmlns:a16="http://schemas.microsoft.com/office/drawing/2014/main" id="{968C5D27-93E7-51DE-FFDD-130448C66693}"/>
              </a:ext>
            </a:extLst>
          </p:cNvPr>
          <p:cNvPicPr>
            <a:picLocks noChangeAspect="1"/>
          </p:cNvPicPr>
          <p:nvPr/>
        </p:nvPicPr>
        <p:blipFill rotWithShape="1">
          <a:blip r:embed="rId3"/>
          <a:srcRect t="52827"/>
          <a:stretch/>
        </p:blipFill>
        <p:spPr>
          <a:xfrm>
            <a:off x="80964" y="1037348"/>
            <a:ext cx="7226861" cy="1678433"/>
          </a:xfrm>
          <a:prstGeom prst="rect">
            <a:avLst/>
          </a:prstGeom>
        </p:spPr>
      </p:pic>
      <p:pic>
        <p:nvPicPr>
          <p:cNvPr id="7" name="Picture 6">
            <a:extLst>
              <a:ext uri="{FF2B5EF4-FFF2-40B4-BE49-F238E27FC236}">
                <a16:creationId xmlns:a16="http://schemas.microsoft.com/office/drawing/2014/main" id="{2CFAC34D-2675-D04A-583C-6D93EE4CF80C}"/>
              </a:ext>
            </a:extLst>
          </p:cNvPr>
          <p:cNvPicPr>
            <a:picLocks noChangeAspect="1"/>
          </p:cNvPicPr>
          <p:nvPr/>
        </p:nvPicPr>
        <p:blipFill>
          <a:blip r:embed="rId4"/>
          <a:stretch>
            <a:fillRect/>
          </a:stretch>
        </p:blipFill>
        <p:spPr>
          <a:xfrm>
            <a:off x="3893891" y="2897319"/>
            <a:ext cx="3870385" cy="3487684"/>
          </a:xfrm>
          <a:prstGeom prst="rect">
            <a:avLst/>
          </a:prstGeom>
        </p:spPr>
      </p:pic>
      <p:pic>
        <p:nvPicPr>
          <p:cNvPr id="9" name="Picture 8">
            <a:extLst>
              <a:ext uri="{FF2B5EF4-FFF2-40B4-BE49-F238E27FC236}">
                <a16:creationId xmlns:a16="http://schemas.microsoft.com/office/drawing/2014/main" id="{3200E169-3939-840E-FF7D-9AAF24F9F87D}"/>
              </a:ext>
            </a:extLst>
          </p:cNvPr>
          <p:cNvPicPr>
            <a:picLocks noChangeAspect="1"/>
          </p:cNvPicPr>
          <p:nvPr/>
        </p:nvPicPr>
        <p:blipFill>
          <a:blip r:embed="rId5"/>
          <a:stretch>
            <a:fillRect/>
          </a:stretch>
        </p:blipFill>
        <p:spPr>
          <a:xfrm>
            <a:off x="-27213" y="2824841"/>
            <a:ext cx="3939179" cy="3560161"/>
          </a:xfrm>
          <a:prstGeom prst="rect">
            <a:avLst/>
          </a:prstGeom>
        </p:spPr>
      </p:pic>
      <p:sp>
        <p:nvSpPr>
          <p:cNvPr id="10" name="Content Placeholder 2">
            <a:extLst>
              <a:ext uri="{FF2B5EF4-FFF2-40B4-BE49-F238E27FC236}">
                <a16:creationId xmlns:a16="http://schemas.microsoft.com/office/drawing/2014/main" id="{68A93C86-F9E1-24E0-7647-2EA26FE2C6BF}"/>
              </a:ext>
            </a:extLst>
          </p:cNvPr>
          <p:cNvSpPr>
            <a:spLocks noGrp="1"/>
          </p:cNvSpPr>
          <p:nvPr>
            <p:ph idx="1"/>
          </p:nvPr>
        </p:nvSpPr>
        <p:spPr>
          <a:xfrm>
            <a:off x="0" y="6334298"/>
            <a:ext cx="12192000" cy="523702"/>
          </a:xfrm>
          <a:solidFill>
            <a:schemeClr val="bg2">
              <a:lumMod val="25000"/>
            </a:schemeClr>
          </a:solidFill>
        </p:spPr>
        <p:txBody>
          <a:bodyPr>
            <a:normAutofit/>
          </a:bodyPr>
          <a:lstStyle/>
          <a:p>
            <a:pPr marL="0" indent="0" algn="ctr">
              <a:buNone/>
            </a:pPr>
            <a:r>
              <a:rPr lang="en-US" dirty="0">
                <a:solidFill>
                  <a:schemeClr val="bg1"/>
                </a:solidFill>
              </a:rPr>
              <a:t>1 in 26 Americans dead or bereaving the loss of a close family member</a:t>
            </a:r>
          </a:p>
        </p:txBody>
      </p:sp>
      <p:pic>
        <p:nvPicPr>
          <p:cNvPr id="20482" name="Picture 2" descr="PHOTO: U.S. life expectancy">
            <a:extLst>
              <a:ext uri="{FF2B5EF4-FFF2-40B4-BE49-F238E27FC236}">
                <a16:creationId xmlns:a16="http://schemas.microsoft.com/office/drawing/2014/main" id="{C14C611D-8D93-DE81-E8AE-79D972C4E1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428" y="1215529"/>
            <a:ext cx="4517571" cy="489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85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774"/>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892FAD03-A095-32E3-F1AB-5E5003C7E784}"/>
              </a:ext>
            </a:extLst>
          </p:cNvPr>
          <p:cNvPicPr>
            <a:picLocks noChangeAspect="1" noChangeArrowheads="1"/>
          </p:cNvPicPr>
          <p:nvPr/>
        </p:nvPicPr>
        <p:blipFill rotWithShape="1">
          <a:blip r:embed="rId3">
            <a:alphaModFix amt="94000"/>
            <a:extLst>
              <a:ext uri="{BEBA8EAE-BF5A-486C-A8C5-ECC9F3942E4B}">
                <a14:imgProps xmlns:a14="http://schemas.microsoft.com/office/drawing/2010/main">
                  <a14:imgLayer r:embed="rId4">
                    <a14:imgEffect>
                      <a14:sharpenSoften amount="53000"/>
                    </a14:imgEffect>
                  </a14:imgLayer>
                </a14:imgProps>
              </a:ext>
              <a:ext uri="{28A0092B-C50C-407E-A947-70E740481C1C}">
                <a14:useLocalDpi xmlns:a14="http://schemas.microsoft.com/office/drawing/2010/main" val="0"/>
              </a:ext>
            </a:extLst>
          </a:blip>
          <a:srcRect b="20666"/>
          <a:stretch/>
        </p:blipFill>
        <p:spPr bwMode="auto">
          <a:xfrm>
            <a:off x="-685800" y="674319"/>
            <a:ext cx="10800080" cy="6183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COVID-19 is NOT “A Cold or the Flu”</a:t>
            </a:r>
            <a:endParaRPr lang="en-US" sz="2500" dirty="0">
              <a:solidFill>
                <a:srgbClr val="3366FF"/>
              </a:solidFill>
            </a:endParaRPr>
          </a:p>
        </p:txBody>
      </p:sp>
      <p:pic>
        <p:nvPicPr>
          <p:cNvPr id="2052" name="Picture 4" descr="Image">
            <a:extLst>
              <a:ext uri="{FF2B5EF4-FFF2-40B4-BE49-F238E27FC236}">
                <a16:creationId xmlns:a16="http://schemas.microsoft.com/office/drawing/2014/main" id="{5DC24FB8-B14C-456D-AC01-6F3D9BD013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54" t="36671" r="11714" b="20295"/>
          <a:stretch/>
        </p:blipFill>
        <p:spPr bwMode="auto">
          <a:xfrm>
            <a:off x="8399740" y="0"/>
            <a:ext cx="3792260" cy="150591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133CE73B-C935-AAD7-3E3B-E90DD8A6EAAE}"/>
              </a:ext>
            </a:extLst>
          </p:cNvPr>
          <p:cNvSpPr/>
          <p:nvPr/>
        </p:nvSpPr>
        <p:spPr>
          <a:xfrm rot="8254842">
            <a:off x="8586908" y="1507833"/>
            <a:ext cx="3054746" cy="1503418"/>
          </a:xfrm>
          <a:prstGeom prst="rightArrow">
            <a:avLst>
              <a:gd name="adj1" fmla="val 29728"/>
              <a:gd name="adj2" fmla="val 5296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64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COVID-19 is NOT “A Cold or the Flu”</a:t>
            </a:r>
            <a:endParaRPr lang="en-US" sz="2500" dirty="0">
              <a:solidFill>
                <a:srgbClr val="3366FF"/>
              </a:solidFill>
            </a:endParaRPr>
          </a:p>
        </p:txBody>
      </p:sp>
      <p:sp>
        <p:nvSpPr>
          <p:cNvPr id="3" name="Content Placeholder 2">
            <a:extLst>
              <a:ext uri="{FF2B5EF4-FFF2-40B4-BE49-F238E27FC236}">
                <a16:creationId xmlns:a16="http://schemas.microsoft.com/office/drawing/2014/main" id="{67549B04-DA9F-4D58-48F3-E951977E7EBD}"/>
              </a:ext>
            </a:extLst>
          </p:cNvPr>
          <p:cNvSpPr>
            <a:spLocks noGrp="1"/>
          </p:cNvSpPr>
          <p:nvPr>
            <p:ph idx="1"/>
          </p:nvPr>
        </p:nvSpPr>
        <p:spPr>
          <a:xfrm>
            <a:off x="85396" y="1037349"/>
            <a:ext cx="6808164" cy="5716742"/>
          </a:xfrm>
        </p:spPr>
        <p:txBody>
          <a:bodyPr/>
          <a:lstStyle/>
          <a:p>
            <a:pPr>
              <a:lnSpc>
                <a:spcPct val="120000"/>
              </a:lnSpc>
            </a:pPr>
            <a:r>
              <a:rPr lang="en-US" dirty="0"/>
              <a:t>1 in 5 (5%-40%) prevalence of Long COVID</a:t>
            </a:r>
          </a:p>
          <a:p>
            <a:pPr>
              <a:lnSpc>
                <a:spcPct val="120000"/>
              </a:lnSpc>
            </a:pPr>
            <a:r>
              <a:rPr lang="en-US" dirty="0"/>
              <a:t>1.5-2 million fewer Americans working</a:t>
            </a:r>
          </a:p>
          <a:p>
            <a:pPr>
              <a:lnSpc>
                <a:spcPct val="120000"/>
              </a:lnSpc>
            </a:pPr>
            <a:r>
              <a:rPr lang="en-US" dirty="0"/>
              <a:t>Multi-system damage</a:t>
            </a:r>
          </a:p>
          <a:p>
            <a:pPr lvl="1">
              <a:lnSpc>
                <a:spcPct val="120000"/>
              </a:lnSpc>
            </a:pPr>
            <a:r>
              <a:rPr lang="en-US" dirty="0"/>
              <a:t>Respiratory</a:t>
            </a:r>
          </a:p>
          <a:p>
            <a:pPr lvl="1">
              <a:lnSpc>
                <a:spcPct val="120000"/>
              </a:lnSpc>
            </a:pPr>
            <a:r>
              <a:rPr lang="en-US" dirty="0"/>
              <a:t>Brain</a:t>
            </a:r>
          </a:p>
          <a:p>
            <a:pPr lvl="1">
              <a:lnSpc>
                <a:spcPct val="120000"/>
              </a:lnSpc>
            </a:pPr>
            <a:r>
              <a:rPr lang="en-US" dirty="0"/>
              <a:t>Cardiovascular</a:t>
            </a:r>
          </a:p>
          <a:p>
            <a:pPr>
              <a:lnSpc>
                <a:spcPct val="120000"/>
              </a:lnSpc>
            </a:pPr>
            <a:r>
              <a:rPr lang="en-US" dirty="0"/>
              <a:t>Immune dysregulation</a:t>
            </a:r>
          </a:p>
          <a:p>
            <a:pPr>
              <a:lnSpc>
                <a:spcPct val="120000"/>
              </a:lnSpc>
            </a:pPr>
            <a:r>
              <a:rPr lang="en-US" dirty="0"/>
              <a:t>Harms persist</a:t>
            </a:r>
          </a:p>
          <a:p>
            <a:pPr>
              <a:lnSpc>
                <a:spcPct val="120000"/>
              </a:lnSpc>
            </a:pPr>
            <a:r>
              <a:rPr lang="en-US" dirty="0"/>
              <a:t>Impacts children &amp; adults</a:t>
            </a:r>
          </a:p>
        </p:txBody>
      </p:sp>
      <p:pic>
        <p:nvPicPr>
          <p:cNvPr id="3074" name="Picture 2" descr="This figure is a graphic describing various health conditions after COVID-19 infection.">
            <a:extLst>
              <a:ext uri="{FF2B5EF4-FFF2-40B4-BE49-F238E27FC236}">
                <a16:creationId xmlns:a16="http://schemas.microsoft.com/office/drawing/2014/main" id="{C1F83AC3-84E8-17AC-6DB2-6CC71AF0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503" y="2445538"/>
            <a:ext cx="7848497" cy="441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58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COVID-19 is NOT “A Cold or the Flu”</a:t>
            </a:r>
            <a:endParaRPr lang="en-US" sz="2500" dirty="0">
              <a:solidFill>
                <a:srgbClr val="3366FF"/>
              </a:solidFill>
            </a:endParaRPr>
          </a:p>
        </p:txBody>
      </p:sp>
      <p:sp>
        <p:nvSpPr>
          <p:cNvPr id="3" name="Content Placeholder 2">
            <a:extLst>
              <a:ext uri="{FF2B5EF4-FFF2-40B4-BE49-F238E27FC236}">
                <a16:creationId xmlns:a16="http://schemas.microsoft.com/office/drawing/2014/main" id="{67549B04-DA9F-4D58-48F3-E951977E7EBD}"/>
              </a:ext>
            </a:extLst>
          </p:cNvPr>
          <p:cNvSpPr>
            <a:spLocks noGrp="1"/>
          </p:cNvSpPr>
          <p:nvPr>
            <p:ph idx="1"/>
          </p:nvPr>
        </p:nvSpPr>
        <p:spPr>
          <a:xfrm>
            <a:off x="374956" y="1245629"/>
            <a:ext cx="5761684" cy="5373611"/>
          </a:xfrm>
        </p:spPr>
        <p:txBody>
          <a:bodyPr>
            <a:normAutofit/>
          </a:bodyPr>
          <a:lstStyle/>
          <a:p>
            <a:pPr marL="0" indent="0">
              <a:buNone/>
            </a:pPr>
            <a:r>
              <a:rPr lang="en-US" sz="3800" i="1" dirty="0"/>
              <a:t>COVID-19 particularly increases the likelihood of vascular (blood vessel) damage, which increases the risk of “brain fog,” confusion, strokes/mini-strokes, weakness, fatigue, sensory issues, changes in heart rate, sexual issues, and bladder issues.</a:t>
            </a:r>
          </a:p>
        </p:txBody>
      </p:sp>
      <p:pic>
        <p:nvPicPr>
          <p:cNvPr id="6" name="Picture 5">
            <a:extLst>
              <a:ext uri="{FF2B5EF4-FFF2-40B4-BE49-F238E27FC236}">
                <a16:creationId xmlns:a16="http://schemas.microsoft.com/office/drawing/2014/main" id="{81B8DFE0-3DC0-1B56-79B4-D68CD3F0DE70}"/>
              </a:ext>
            </a:extLst>
          </p:cNvPr>
          <p:cNvPicPr>
            <a:picLocks noChangeAspect="1"/>
          </p:cNvPicPr>
          <p:nvPr/>
        </p:nvPicPr>
        <p:blipFill>
          <a:blip r:embed="rId3"/>
          <a:stretch>
            <a:fillRect/>
          </a:stretch>
        </p:blipFill>
        <p:spPr>
          <a:xfrm>
            <a:off x="6172200" y="1037349"/>
            <a:ext cx="5564701" cy="5780268"/>
          </a:xfrm>
          <a:prstGeom prst="rect">
            <a:avLst/>
          </a:prstGeom>
        </p:spPr>
      </p:pic>
    </p:spTree>
    <p:extLst>
      <p:ext uri="{BB962C8B-B14F-4D97-AF65-F5344CB8AC3E}">
        <p14:creationId xmlns:p14="http://schemas.microsoft.com/office/powerpoint/2010/main" val="189712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COVID-19 is NOT “A Cold or the Flu”</a:t>
            </a:r>
            <a:endParaRPr lang="en-US" sz="2500" dirty="0">
              <a:solidFill>
                <a:srgbClr val="3366FF"/>
              </a:solidFill>
            </a:endParaRPr>
          </a:p>
        </p:txBody>
      </p:sp>
      <p:sp>
        <p:nvSpPr>
          <p:cNvPr id="3" name="Content Placeholder 2">
            <a:extLst>
              <a:ext uri="{FF2B5EF4-FFF2-40B4-BE49-F238E27FC236}">
                <a16:creationId xmlns:a16="http://schemas.microsoft.com/office/drawing/2014/main" id="{67549B04-DA9F-4D58-48F3-E951977E7EBD}"/>
              </a:ext>
            </a:extLst>
          </p:cNvPr>
          <p:cNvSpPr>
            <a:spLocks noGrp="1"/>
          </p:cNvSpPr>
          <p:nvPr>
            <p:ph idx="1"/>
          </p:nvPr>
        </p:nvSpPr>
        <p:spPr>
          <a:xfrm>
            <a:off x="85397" y="1037349"/>
            <a:ext cx="11976370" cy="5716742"/>
          </a:xfrm>
        </p:spPr>
        <p:txBody>
          <a:bodyPr/>
          <a:lstStyle/>
          <a:p>
            <a:r>
              <a:rPr lang="en-US" dirty="0"/>
              <a:t>Risk increases with cumulative reinfections</a:t>
            </a:r>
          </a:p>
          <a:p>
            <a:r>
              <a:rPr lang="en-US" dirty="0"/>
              <a:t>Reinfections typically happening 5-6 months apart, can be &lt;3 months</a:t>
            </a:r>
          </a:p>
          <a:p>
            <a:endParaRPr lang="en-US" dirty="0"/>
          </a:p>
        </p:txBody>
      </p:sp>
      <p:pic>
        <p:nvPicPr>
          <p:cNvPr id="5" name="Picture 4">
            <a:extLst>
              <a:ext uri="{FF2B5EF4-FFF2-40B4-BE49-F238E27FC236}">
                <a16:creationId xmlns:a16="http://schemas.microsoft.com/office/drawing/2014/main" id="{579EC3D5-AE91-5EFB-A915-AC21A9C35A27}"/>
              </a:ext>
            </a:extLst>
          </p:cNvPr>
          <p:cNvPicPr>
            <a:picLocks noChangeAspect="1"/>
          </p:cNvPicPr>
          <p:nvPr/>
        </p:nvPicPr>
        <p:blipFill>
          <a:blip r:embed="rId3"/>
          <a:stretch>
            <a:fillRect/>
          </a:stretch>
        </p:blipFill>
        <p:spPr>
          <a:xfrm>
            <a:off x="452120" y="2202406"/>
            <a:ext cx="5440680" cy="4424685"/>
          </a:xfrm>
          <a:prstGeom prst="rect">
            <a:avLst/>
          </a:prstGeom>
        </p:spPr>
      </p:pic>
      <p:pic>
        <p:nvPicPr>
          <p:cNvPr id="7" name="Picture 6">
            <a:extLst>
              <a:ext uri="{FF2B5EF4-FFF2-40B4-BE49-F238E27FC236}">
                <a16:creationId xmlns:a16="http://schemas.microsoft.com/office/drawing/2014/main" id="{3067A0E6-24F0-2E90-2D1E-192E25FB5CAD}"/>
              </a:ext>
            </a:extLst>
          </p:cNvPr>
          <p:cNvPicPr>
            <a:picLocks noChangeAspect="1"/>
          </p:cNvPicPr>
          <p:nvPr/>
        </p:nvPicPr>
        <p:blipFill>
          <a:blip r:embed="rId4"/>
          <a:stretch>
            <a:fillRect/>
          </a:stretch>
        </p:blipFill>
        <p:spPr>
          <a:xfrm>
            <a:off x="6268256" y="1996440"/>
            <a:ext cx="5599548" cy="4648436"/>
          </a:xfrm>
          <a:prstGeom prst="rect">
            <a:avLst/>
          </a:prstGeom>
        </p:spPr>
      </p:pic>
    </p:spTree>
    <p:extLst>
      <p:ext uri="{BB962C8B-B14F-4D97-AF65-F5344CB8AC3E}">
        <p14:creationId xmlns:p14="http://schemas.microsoft.com/office/powerpoint/2010/main" val="360155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F8FA05-FCBE-94C4-226A-DCD9001F0AC0}"/>
              </a:ext>
            </a:extLst>
          </p:cNvPr>
          <p:cNvPicPr>
            <a:picLocks noChangeAspect="1"/>
          </p:cNvPicPr>
          <p:nvPr/>
        </p:nvPicPr>
        <p:blipFill>
          <a:blip r:embed="rId3"/>
          <a:stretch>
            <a:fillRect/>
          </a:stretch>
        </p:blipFill>
        <p:spPr>
          <a:xfrm>
            <a:off x="827749" y="1591496"/>
            <a:ext cx="5825300" cy="2318476"/>
          </a:xfrm>
          <a:prstGeom prst="rect">
            <a:avLst/>
          </a:prstGeom>
        </p:spPr>
      </p:pic>
      <p:pic>
        <p:nvPicPr>
          <p:cNvPr id="9" name="Picture 8">
            <a:extLst>
              <a:ext uri="{FF2B5EF4-FFF2-40B4-BE49-F238E27FC236}">
                <a16:creationId xmlns:a16="http://schemas.microsoft.com/office/drawing/2014/main" id="{FEC24EE0-177A-1547-B4CE-53D1ABFE218E}"/>
              </a:ext>
            </a:extLst>
          </p:cNvPr>
          <p:cNvPicPr>
            <a:picLocks noChangeAspect="1"/>
          </p:cNvPicPr>
          <p:nvPr/>
        </p:nvPicPr>
        <p:blipFill>
          <a:blip r:embed="rId4"/>
          <a:stretch>
            <a:fillRect/>
          </a:stretch>
        </p:blipFill>
        <p:spPr>
          <a:xfrm>
            <a:off x="7756494" y="1619907"/>
            <a:ext cx="3908309" cy="5252740"/>
          </a:xfrm>
          <a:prstGeom prst="rect">
            <a:avLst/>
          </a:prstGeom>
        </p:spPr>
      </p:pic>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SARS-CoV-2 is Airborne</a:t>
            </a:r>
            <a:r>
              <a:rPr lang="en-US" dirty="0">
                <a:solidFill>
                  <a:schemeClr val="bg1"/>
                </a:solidFill>
              </a:rPr>
              <a:t>  </a:t>
            </a:r>
            <a:r>
              <a:rPr lang="en-US" sz="2500" dirty="0">
                <a:solidFill>
                  <a:srgbClr val="3366FF"/>
                </a:solidFill>
              </a:rPr>
              <a:t>#COVIDisAirborne</a:t>
            </a:r>
          </a:p>
        </p:txBody>
      </p:sp>
      <p:sp>
        <p:nvSpPr>
          <p:cNvPr id="3" name="Content Placeholder 2">
            <a:extLst>
              <a:ext uri="{FF2B5EF4-FFF2-40B4-BE49-F238E27FC236}">
                <a16:creationId xmlns:a16="http://schemas.microsoft.com/office/drawing/2014/main" id="{8F788269-B178-3B6D-29F4-0EAB0220F69C}"/>
              </a:ext>
            </a:extLst>
          </p:cNvPr>
          <p:cNvSpPr>
            <a:spLocks noGrp="1"/>
          </p:cNvSpPr>
          <p:nvPr>
            <p:ph idx="1"/>
          </p:nvPr>
        </p:nvSpPr>
        <p:spPr>
          <a:xfrm>
            <a:off x="85397" y="1037349"/>
            <a:ext cx="10515600" cy="4351338"/>
          </a:xfrm>
        </p:spPr>
        <p:txBody>
          <a:bodyPr/>
          <a:lstStyle/>
          <a:p>
            <a:pPr marL="0" indent="0">
              <a:buNone/>
            </a:pPr>
            <a:r>
              <a:rPr lang="en-US" dirty="0"/>
              <a:t>“Lingers in the air like smoke” (Prather) &amp; “</a:t>
            </a:r>
            <a:r>
              <a:rPr lang="en-US" i="1" dirty="0"/>
              <a:t>Purely</a:t>
            </a:r>
            <a:r>
              <a:rPr lang="en-US" dirty="0"/>
              <a:t> airborne” (Jha) </a:t>
            </a:r>
          </a:p>
        </p:txBody>
      </p:sp>
      <p:pic>
        <p:nvPicPr>
          <p:cNvPr id="7" name="Picture 6">
            <a:extLst>
              <a:ext uri="{FF2B5EF4-FFF2-40B4-BE49-F238E27FC236}">
                <a16:creationId xmlns:a16="http://schemas.microsoft.com/office/drawing/2014/main" id="{06AB1A8A-5840-5D8E-0AE9-780057DA8560}"/>
              </a:ext>
            </a:extLst>
          </p:cNvPr>
          <p:cNvPicPr>
            <a:picLocks noChangeAspect="1"/>
          </p:cNvPicPr>
          <p:nvPr/>
        </p:nvPicPr>
        <p:blipFill>
          <a:blip r:embed="rId5"/>
          <a:stretch>
            <a:fillRect/>
          </a:stretch>
        </p:blipFill>
        <p:spPr>
          <a:xfrm>
            <a:off x="373021" y="4133783"/>
            <a:ext cx="6692683" cy="2744001"/>
          </a:xfrm>
          <a:prstGeom prst="rect">
            <a:avLst/>
          </a:prstGeom>
        </p:spPr>
      </p:pic>
    </p:spTree>
    <p:extLst>
      <p:ext uri="{BB962C8B-B14F-4D97-AF65-F5344CB8AC3E}">
        <p14:creationId xmlns:p14="http://schemas.microsoft.com/office/powerpoint/2010/main" val="276900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3228-F30B-7F1A-D378-3A5D7C1F3B90}"/>
              </a:ext>
            </a:extLst>
          </p:cNvPr>
          <p:cNvSpPr>
            <a:spLocks noGrp="1"/>
          </p:cNvSpPr>
          <p:nvPr>
            <p:ph type="title"/>
          </p:nvPr>
        </p:nvSpPr>
        <p:spPr>
          <a:xfrm>
            <a:off x="0" y="0"/>
            <a:ext cx="12192000" cy="1037349"/>
          </a:xfrm>
          <a:solidFill>
            <a:schemeClr val="tx1"/>
          </a:solidFill>
        </p:spPr>
        <p:txBody>
          <a:bodyPr/>
          <a:lstStyle/>
          <a:p>
            <a:r>
              <a:rPr lang="en-US" b="1" dirty="0">
                <a:solidFill>
                  <a:schemeClr val="bg1"/>
                </a:solidFill>
              </a:rPr>
              <a:t>Existing Vaccines are Important but Insufficient</a:t>
            </a:r>
            <a:endParaRPr lang="en-US" sz="2500" dirty="0">
              <a:solidFill>
                <a:srgbClr val="3366FF"/>
              </a:solidFill>
            </a:endParaRPr>
          </a:p>
        </p:txBody>
      </p:sp>
      <p:sp>
        <p:nvSpPr>
          <p:cNvPr id="8" name="Content Placeholder 2">
            <a:extLst>
              <a:ext uri="{FF2B5EF4-FFF2-40B4-BE49-F238E27FC236}">
                <a16:creationId xmlns:a16="http://schemas.microsoft.com/office/drawing/2014/main" id="{9A389BA5-387C-6DB9-F562-6B222056B465}"/>
              </a:ext>
            </a:extLst>
          </p:cNvPr>
          <p:cNvSpPr>
            <a:spLocks noGrp="1"/>
          </p:cNvSpPr>
          <p:nvPr>
            <p:ph idx="1"/>
          </p:nvPr>
        </p:nvSpPr>
        <p:spPr>
          <a:xfrm>
            <a:off x="85397" y="1177635"/>
            <a:ext cx="6350963" cy="2500285"/>
          </a:xfrm>
        </p:spPr>
        <p:txBody>
          <a:bodyPr>
            <a:normAutofit/>
          </a:bodyPr>
          <a:lstStyle/>
          <a:p>
            <a:r>
              <a:rPr lang="en-US" dirty="0"/>
              <a:t>Reduce chances of infection, hospitalization, and death</a:t>
            </a:r>
          </a:p>
          <a:p>
            <a:r>
              <a:rPr lang="en-US" dirty="0"/>
              <a:t>Wane and no longer considered source control (CDC)</a:t>
            </a:r>
          </a:p>
          <a:p>
            <a:r>
              <a:rPr lang="en-US" dirty="0"/>
              <a:t>Insufficient reduction in Long COVID risk</a:t>
            </a:r>
          </a:p>
        </p:txBody>
      </p:sp>
      <p:pic>
        <p:nvPicPr>
          <p:cNvPr id="4" name="Picture 3">
            <a:extLst>
              <a:ext uri="{FF2B5EF4-FFF2-40B4-BE49-F238E27FC236}">
                <a16:creationId xmlns:a16="http://schemas.microsoft.com/office/drawing/2014/main" id="{6E222FD4-D6C7-079A-2372-70D9F3A00E8A}"/>
              </a:ext>
            </a:extLst>
          </p:cNvPr>
          <p:cNvPicPr>
            <a:picLocks noChangeAspect="1"/>
          </p:cNvPicPr>
          <p:nvPr/>
        </p:nvPicPr>
        <p:blipFill rotWithShape="1">
          <a:blip r:embed="rId3"/>
          <a:srcRect b="15084"/>
          <a:stretch/>
        </p:blipFill>
        <p:spPr>
          <a:xfrm>
            <a:off x="484982" y="3775470"/>
            <a:ext cx="5089161" cy="2681620"/>
          </a:xfrm>
          <a:prstGeom prst="rect">
            <a:avLst/>
          </a:prstGeom>
        </p:spPr>
      </p:pic>
      <p:pic>
        <p:nvPicPr>
          <p:cNvPr id="6" name="Picture 5">
            <a:extLst>
              <a:ext uri="{FF2B5EF4-FFF2-40B4-BE49-F238E27FC236}">
                <a16:creationId xmlns:a16="http://schemas.microsoft.com/office/drawing/2014/main" id="{56F44CB9-F529-4392-AD4D-B44F9E867E04}"/>
              </a:ext>
            </a:extLst>
          </p:cNvPr>
          <p:cNvPicPr>
            <a:picLocks noChangeAspect="1"/>
          </p:cNvPicPr>
          <p:nvPr/>
        </p:nvPicPr>
        <p:blipFill>
          <a:blip r:embed="rId4"/>
          <a:stretch>
            <a:fillRect/>
          </a:stretch>
        </p:blipFill>
        <p:spPr>
          <a:xfrm>
            <a:off x="6876936" y="4122888"/>
            <a:ext cx="4733547" cy="2624382"/>
          </a:xfrm>
          <a:prstGeom prst="rect">
            <a:avLst/>
          </a:prstGeom>
        </p:spPr>
      </p:pic>
      <p:grpSp>
        <p:nvGrpSpPr>
          <p:cNvPr id="12" name="Group 11">
            <a:extLst>
              <a:ext uri="{FF2B5EF4-FFF2-40B4-BE49-F238E27FC236}">
                <a16:creationId xmlns:a16="http://schemas.microsoft.com/office/drawing/2014/main" id="{1C846BA7-E012-3F82-A3B9-0B0B081F938F}"/>
              </a:ext>
            </a:extLst>
          </p:cNvPr>
          <p:cNvGrpSpPr/>
          <p:nvPr/>
        </p:nvGrpSpPr>
        <p:grpSpPr>
          <a:xfrm>
            <a:off x="6672353" y="1142322"/>
            <a:ext cx="5227773" cy="2611715"/>
            <a:chOff x="6677433" y="4218400"/>
            <a:chExt cx="5227773" cy="2611715"/>
          </a:xfrm>
        </p:grpSpPr>
        <p:pic>
          <p:nvPicPr>
            <p:cNvPr id="9" name="Picture 8">
              <a:extLst>
                <a:ext uri="{FF2B5EF4-FFF2-40B4-BE49-F238E27FC236}">
                  <a16:creationId xmlns:a16="http://schemas.microsoft.com/office/drawing/2014/main" id="{66C1FB6F-C037-218C-2A31-7859FCA4682C}"/>
                </a:ext>
              </a:extLst>
            </p:cNvPr>
            <p:cNvPicPr>
              <a:picLocks noChangeAspect="1"/>
            </p:cNvPicPr>
            <p:nvPr/>
          </p:nvPicPr>
          <p:blipFill rotWithShape="1">
            <a:blip r:embed="rId5"/>
            <a:srcRect t="52565"/>
            <a:stretch/>
          </p:blipFill>
          <p:spPr>
            <a:xfrm>
              <a:off x="6677433" y="4480401"/>
              <a:ext cx="5227773" cy="2349714"/>
            </a:xfrm>
            <a:prstGeom prst="rect">
              <a:avLst/>
            </a:prstGeom>
          </p:spPr>
        </p:pic>
        <p:pic>
          <p:nvPicPr>
            <p:cNvPr id="11" name="Picture 10">
              <a:extLst>
                <a:ext uri="{FF2B5EF4-FFF2-40B4-BE49-F238E27FC236}">
                  <a16:creationId xmlns:a16="http://schemas.microsoft.com/office/drawing/2014/main" id="{5ED1E43B-DD06-5C8C-05BD-A373A36BCFB0}"/>
                </a:ext>
              </a:extLst>
            </p:cNvPr>
            <p:cNvPicPr>
              <a:picLocks noChangeAspect="1"/>
            </p:cNvPicPr>
            <p:nvPr/>
          </p:nvPicPr>
          <p:blipFill rotWithShape="1">
            <a:blip r:embed="rId5"/>
            <a:srcRect b="94711"/>
            <a:stretch/>
          </p:blipFill>
          <p:spPr>
            <a:xfrm>
              <a:off x="6677433" y="4218400"/>
              <a:ext cx="5227773" cy="262001"/>
            </a:xfrm>
            <a:prstGeom prst="rect">
              <a:avLst/>
            </a:prstGeom>
          </p:spPr>
        </p:pic>
      </p:grpSp>
    </p:spTree>
    <p:extLst>
      <p:ext uri="{BB962C8B-B14F-4D97-AF65-F5344CB8AC3E}">
        <p14:creationId xmlns:p14="http://schemas.microsoft.com/office/powerpoint/2010/main" val="280650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AA289805561428F44AB2D5B2EF1D9" ma:contentTypeVersion="9" ma:contentTypeDescription="Create a new document." ma:contentTypeScope="" ma:versionID="d60f1b85268f192f4f073c97cc5830ee">
  <xsd:schema xmlns:xsd="http://www.w3.org/2001/XMLSchema" xmlns:xs="http://www.w3.org/2001/XMLSchema" xmlns:p="http://schemas.microsoft.com/office/2006/metadata/properties" xmlns:ns3="baa9df8d-d189-400e-b46c-b44a37c091b7" xmlns:ns4="b3a4904e-55e7-4aa7-ae81-a921d5aa4d1e" targetNamespace="http://schemas.microsoft.com/office/2006/metadata/properties" ma:root="true" ma:fieldsID="9de959b25cdb910efea2d03638a8638c" ns3:_="" ns4:_="">
    <xsd:import namespace="baa9df8d-d189-400e-b46c-b44a37c091b7"/>
    <xsd:import namespace="b3a4904e-55e7-4aa7-ae81-a921d5aa4d1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a9df8d-d189-400e-b46c-b44a37c091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a4904e-55e7-4aa7-ae81-a921d5aa4d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966BB2-D5D7-444C-ACE4-C31B1F4B36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a9df8d-d189-400e-b46c-b44a37c091b7"/>
    <ds:schemaRef ds:uri="b3a4904e-55e7-4aa7-ae81-a921d5aa4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0F0F2C-F229-4944-995D-63A0FB98ECCA}">
  <ds:schemaRefs>
    <ds:schemaRef ds:uri="http://schemas.microsoft.com/sharepoint/v3/contenttype/forms"/>
  </ds:schemaRefs>
</ds:datastoreItem>
</file>

<file path=customXml/itemProps3.xml><?xml version="1.0" encoding="utf-8"?>
<ds:datastoreItem xmlns:ds="http://schemas.openxmlformats.org/officeDocument/2006/customXml" ds:itemID="{D7293D9C-5F49-4495-8DC0-28E058F9D4A6}">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b3a4904e-55e7-4aa7-ae81-a921d5aa4d1e"/>
    <ds:schemaRef ds:uri="baa9df8d-d189-400e-b46c-b44a37c091b7"/>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6668</TotalTime>
  <Words>2551</Words>
  <Application>Microsoft Office PowerPoint</Application>
  <PresentationFormat>Widescreen</PresentationFormat>
  <Paragraphs>289</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Surviving the COVID-19 Pandemic: Things I Have Learned (So Far) Michael Hoerger, PhD, MSCR, MBA</vt:lpstr>
      <vt:lpstr>PowerPoint Presentation</vt:lpstr>
      <vt:lpstr>COVID-19 is NOT “A Cold or the Flu”</vt:lpstr>
      <vt:lpstr>COVID-19 is NOT “A Cold or the Flu”</vt:lpstr>
      <vt:lpstr>COVID-19 is NOT “A Cold or the Flu”</vt:lpstr>
      <vt:lpstr>COVID-19 is NOT “A Cold or the Flu”</vt:lpstr>
      <vt:lpstr>COVID-19 is NOT “A Cold or the Flu”</vt:lpstr>
      <vt:lpstr>SARS-CoV-2 is Airborne  #COVIDisAirborne</vt:lpstr>
      <vt:lpstr>Existing Vaccines are Important but Insufficient</vt:lpstr>
      <vt:lpstr>Multi-layered Mitigation</vt:lpstr>
      <vt:lpstr>It’s Not Rocket Science</vt:lpstr>
      <vt:lpstr>Quarantine, Isolation, Testing</vt:lpstr>
      <vt:lpstr>Masking – High Quality, Well-fitting, Authentic</vt:lpstr>
      <vt:lpstr>Masking – High Quality, Well-fitting, Authentic</vt:lpstr>
      <vt:lpstr>Masking – High Quality, Well-fitting, Authentic</vt:lpstr>
      <vt:lpstr>Masking – Universal Wins</vt:lpstr>
      <vt:lpstr>Masking – Exceptions </vt:lpstr>
      <vt:lpstr>Clean Air – Ventilation </vt:lpstr>
      <vt:lpstr>Clean Air – Filtration  #CorsiRosenthalBox </vt:lpstr>
      <vt:lpstr>Clean Air – Standards </vt:lpstr>
      <vt:lpstr>When COVID Strikes Home</vt:lpstr>
      <vt:lpstr>Vulnerability and Inclusivity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Hoerger</dc:creator>
  <cp:lastModifiedBy>Michael Hoerger</cp:lastModifiedBy>
  <cp:revision>30</cp:revision>
  <dcterms:created xsi:type="dcterms:W3CDTF">2023-01-10T05:48:26Z</dcterms:created>
  <dcterms:modified xsi:type="dcterms:W3CDTF">2023-01-17T21:39:56Z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0x0101009EBAA289805561428F44AB2D5B2EF1D9</vt:lpwstr>
  </property>
</Properties>
</file>